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868" r:id="rId2"/>
    <p:sldId id="861" r:id="rId3"/>
    <p:sldId id="878" r:id="rId4"/>
    <p:sldId id="879" r:id="rId5"/>
    <p:sldId id="880" r:id="rId6"/>
    <p:sldId id="881" r:id="rId7"/>
    <p:sldId id="882" r:id="rId8"/>
    <p:sldId id="884" r:id="rId9"/>
    <p:sldId id="885" r:id="rId10"/>
    <p:sldId id="889" r:id="rId11"/>
    <p:sldId id="264" r:id="rId12"/>
    <p:sldId id="888" r:id="rId13"/>
    <p:sldId id="887" r:id="rId14"/>
    <p:sldId id="842" r:id="rId15"/>
  </p:sldIdLst>
  <p:sldSz cx="6858000" cy="51435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96"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hijeet Zilpelwar" initials="AZ" lastIdx="1" clrIdx="0">
    <p:extLst>
      <p:ext uri="{19B8F6BF-5375-455C-9EA6-DF929625EA0E}">
        <p15:presenceInfo xmlns:p15="http://schemas.microsoft.com/office/powerpoint/2012/main" userId="Abhijeet Zilpelwa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3C5A9B"/>
    <a:srgbClr val="0087AF"/>
    <a:srgbClr val="1AB2E8"/>
    <a:srgbClr val="00AAEB"/>
    <a:srgbClr val="E04A3F"/>
    <a:srgbClr val="FFDC0D"/>
    <a:srgbClr val="D9B079"/>
    <a:srgbClr val="D1D3D4"/>
    <a:srgbClr val="D6D7D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9" autoAdjust="0"/>
    <p:restoredTop sz="96210" autoAdjust="0"/>
  </p:normalViewPr>
  <p:slideViewPr>
    <p:cSldViewPr snapToGrid="0" snapToObjects="1">
      <p:cViewPr varScale="1">
        <p:scale>
          <a:sx n="114" d="100"/>
          <a:sy n="114" d="100"/>
        </p:scale>
        <p:origin x="1272" y="86"/>
      </p:cViewPr>
      <p:guideLst>
        <p:guide orient="horz" pos="1596"/>
        <p:guide pos="2160"/>
      </p:guideLst>
    </p:cSldViewPr>
  </p:slideViewPr>
  <p:notesTextViewPr>
    <p:cViewPr>
      <p:scale>
        <a:sx n="3" d="2"/>
        <a:sy n="3" d="2"/>
      </p:scale>
      <p:origin x="0" y="0"/>
    </p:cViewPr>
  </p:notesTextViewPr>
  <p:sorterViewPr>
    <p:cViewPr>
      <p:scale>
        <a:sx n="98" d="100"/>
        <a:sy n="98" d="100"/>
      </p:scale>
      <p:origin x="0" y="-14220"/>
    </p:cViewPr>
  </p:sorterViewPr>
  <p:notesViewPr>
    <p:cSldViewPr snapToGrid="0" snapToObjects="1">
      <p:cViewPr varScale="1">
        <p:scale>
          <a:sx n="97" d="100"/>
          <a:sy n="97" d="100"/>
        </p:scale>
        <p:origin x="381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0A83A8-2E45-0548-B3C9-C096518BCF82}" type="datetimeFigureOut">
              <a:rPr lang="en-US" smtClean="0"/>
              <a:t>5/18/2020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05028E8-0986-2C48-A24F-782A77C255B6}" type="slidenum">
              <a:rPr lang="en-US" smtClean="0"/>
              <a:t>‹#›</a:t>
            </a:fld>
            <a:endParaRPr lang="en-US" dirty="0"/>
          </a:p>
        </p:txBody>
      </p:sp>
    </p:spTree>
    <p:extLst>
      <p:ext uri="{BB962C8B-B14F-4D97-AF65-F5344CB8AC3E}">
        <p14:creationId xmlns:p14="http://schemas.microsoft.com/office/powerpoint/2010/main" val="2705142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894DD2-0DDA-C24C-A772-AE987C62F897}" type="datetimeFigureOut">
              <a:rPr lang="en-US" smtClean="0"/>
              <a:t>5/18/2020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24DC8D-BEC2-D34A-81E1-6AC3BD4AB132}" type="slidenum">
              <a:rPr lang="en-US" smtClean="0"/>
              <a:t>‹#›</a:t>
            </a:fld>
            <a:endParaRPr lang="en-US" dirty="0"/>
          </a:p>
        </p:txBody>
      </p:sp>
    </p:spTree>
    <p:extLst>
      <p:ext uri="{BB962C8B-B14F-4D97-AF65-F5344CB8AC3E}">
        <p14:creationId xmlns:p14="http://schemas.microsoft.com/office/powerpoint/2010/main" val="75825300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14350" y="1597822"/>
            <a:ext cx="5829300" cy="1102519"/>
          </a:xfrm>
        </p:spPr>
        <p:txBody>
          <a:bodyPr>
            <a:normAutofit/>
          </a:bodyPr>
          <a:lstStyle>
            <a:lvl1pPr algn="ctr">
              <a:defRPr sz="3200"/>
            </a:lvl1pPr>
          </a:lstStyle>
          <a:p>
            <a:r>
              <a:rPr lang="en-US" dirty="0"/>
              <a:t>CLICK TO EDIT MASTER TITLE STYLE</a:t>
            </a:r>
          </a:p>
        </p:txBody>
      </p:sp>
      <p:sp>
        <p:nvSpPr>
          <p:cNvPr id="3" name="Subtitle 2"/>
          <p:cNvSpPr>
            <a:spLocks noGrp="1"/>
          </p:cNvSpPr>
          <p:nvPr>
            <p:ph type="subTitle" idx="1"/>
          </p:nvPr>
        </p:nvSpPr>
        <p:spPr>
          <a:xfrm>
            <a:off x="1028700" y="2914650"/>
            <a:ext cx="4800600" cy="1314450"/>
          </a:xfrm>
        </p:spPr>
        <p:txBody>
          <a:bodyPr>
            <a:normAutofit/>
          </a:bodyPr>
          <a:lstStyle>
            <a:lvl1pPr marL="0" indent="0" algn="ctr">
              <a:buNone/>
              <a:defRPr sz="2800">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7" name="Date Placeholder 6"/>
          <p:cNvSpPr>
            <a:spLocks noGrp="1"/>
          </p:cNvSpPr>
          <p:nvPr>
            <p:ph type="dt" sz="half" idx="10"/>
          </p:nvPr>
        </p:nvSpPr>
        <p:spPr>
          <a:xfrm>
            <a:off x="342900" y="6250300"/>
            <a:ext cx="1600200" cy="273844"/>
          </a:xfrm>
          <a:prstGeom prst="rect">
            <a:avLst/>
          </a:prstGeom>
        </p:spPr>
        <p:txBody>
          <a:bodyPr/>
          <a:lstStyle/>
          <a:p>
            <a:r>
              <a:rPr lang="en-US" dirty="0"/>
              <a:t>www.bestppt.com</a:t>
            </a:r>
          </a:p>
        </p:txBody>
      </p:sp>
      <p:sp>
        <p:nvSpPr>
          <p:cNvPr id="8" name="Slide Number Placeholder 7"/>
          <p:cNvSpPr>
            <a:spLocks noGrp="1"/>
          </p:cNvSpPr>
          <p:nvPr>
            <p:ph type="sldNum" sz="quarter" idx="11"/>
          </p:nvPr>
        </p:nvSpPr>
        <p:spPr/>
        <p:txBody>
          <a:bodyPr/>
          <a:lstStyle/>
          <a:p>
            <a:fld id="{D60D1EDE-7116-2443-9BDD-368CE5B37660}" type="slidenum">
              <a:rPr lang="en-US" smtClean="0"/>
              <a:pPr/>
              <a:t>‹#›</a:t>
            </a:fld>
            <a:endParaRPr lang="en-US" dirty="0"/>
          </a:p>
        </p:txBody>
      </p:sp>
      <p:sp>
        <p:nvSpPr>
          <p:cNvPr id="9" name="Rectangle 8"/>
          <p:cNvSpPr/>
          <p:nvPr userDrawn="1"/>
        </p:nvSpPr>
        <p:spPr>
          <a:xfrm>
            <a:off x="225779" y="498590"/>
            <a:ext cx="6406445" cy="33866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1962717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7" name="Date Placeholder 6"/>
          <p:cNvSpPr>
            <a:spLocks noGrp="1"/>
          </p:cNvSpPr>
          <p:nvPr>
            <p:ph type="dt" sz="half" idx="10"/>
          </p:nvPr>
        </p:nvSpPr>
        <p:spPr>
          <a:xfrm>
            <a:off x="342900" y="6250300"/>
            <a:ext cx="1600200" cy="273844"/>
          </a:xfrm>
          <a:prstGeom prst="rect">
            <a:avLst/>
          </a:prstGeom>
        </p:spPr>
        <p:txBody>
          <a:bodyPr/>
          <a:lstStyle/>
          <a:p>
            <a:r>
              <a:rPr lang="en-US" dirty="0"/>
              <a:t>www.bestppt.com</a:t>
            </a:r>
          </a:p>
        </p:txBody>
      </p:sp>
      <p:sp>
        <p:nvSpPr>
          <p:cNvPr id="9" name="Rectangle 8"/>
          <p:cNvSpPr/>
          <p:nvPr userDrawn="1"/>
        </p:nvSpPr>
        <p:spPr>
          <a:xfrm>
            <a:off x="0" y="0"/>
            <a:ext cx="6858000" cy="5143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639684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ullScreen_Img">
    <p:spTree>
      <p:nvGrpSpPr>
        <p:cNvPr id="1" name=""/>
        <p:cNvGrpSpPr/>
        <p:nvPr/>
      </p:nvGrpSpPr>
      <p:grpSpPr>
        <a:xfrm>
          <a:off x="0" y="0"/>
          <a:ext cx="0" cy="0"/>
          <a:chOff x="0" y="0"/>
          <a:chExt cx="0" cy="0"/>
        </a:xfrm>
      </p:grpSpPr>
      <p:sp>
        <p:nvSpPr>
          <p:cNvPr id="7" name="Date Placeholder 6"/>
          <p:cNvSpPr>
            <a:spLocks noGrp="1"/>
          </p:cNvSpPr>
          <p:nvPr>
            <p:ph type="dt" sz="half" idx="10"/>
          </p:nvPr>
        </p:nvSpPr>
        <p:spPr>
          <a:xfrm>
            <a:off x="342900" y="6250300"/>
            <a:ext cx="1600200" cy="273844"/>
          </a:xfrm>
          <a:prstGeom prst="rect">
            <a:avLst/>
          </a:prstGeom>
        </p:spPr>
        <p:txBody>
          <a:bodyPr/>
          <a:lstStyle/>
          <a:p>
            <a:r>
              <a:rPr lang="en-US" dirty="0"/>
              <a:t>www.bestppt.com</a:t>
            </a:r>
          </a:p>
        </p:txBody>
      </p:sp>
      <p:sp>
        <p:nvSpPr>
          <p:cNvPr id="9" name="Rectangle 8"/>
          <p:cNvSpPr/>
          <p:nvPr userDrawn="1"/>
        </p:nvSpPr>
        <p:spPr>
          <a:xfrm>
            <a:off x="0" y="0"/>
            <a:ext cx="6858000" cy="5143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3" name="Picture Placeholder 2"/>
          <p:cNvSpPr>
            <a:spLocks noGrp="1"/>
          </p:cNvSpPr>
          <p:nvPr>
            <p:ph type="pic" sz="quarter" idx="11" hasCustomPrompt="1"/>
          </p:nvPr>
        </p:nvSpPr>
        <p:spPr>
          <a:xfrm>
            <a:off x="0" y="0"/>
            <a:ext cx="6858000" cy="5143500"/>
          </a:xfrm>
        </p:spPr>
        <p:txBody>
          <a:bodyPr/>
          <a:lstStyle>
            <a:lvl1pPr marL="0" indent="0" algn="ctr">
              <a:buNone/>
              <a:defRPr>
                <a:latin typeface="Raleway"/>
                <a:cs typeface="Raleway"/>
              </a:defRPr>
            </a:lvl1pPr>
          </a:lstStyle>
          <a:p>
            <a:r>
              <a:rPr lang="en-US" dirty="0"/>
              <a:t>	</a:t>
            </a:r>
          </a:p>
        </p:txBody>
      </p:sp>
    </p:spTree>
    <p:extLst>
      <p:ext uri="{BB962C8B-B14F-4D97-AF65-F5344CB8AC3E}">
        <p14:creationId xmlns:p14="http://schemas.microsoft.com/office/powerpoint/2010/main" val="5401196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78555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342900" y="6250300"/>
            <a:ext cx="1600200" cy="273844"/>
          </a:xfrm>
          <a:prstGeom prst="rect">
            <a:avLst/>
          </a:prstGeom>
        </p:spPr>
        <p:txBody>
          <a:bodyPr/>
          <a:lstStyle/>
          <a:p>
            <a:r>
              <a:rPr lang="en-US" dirty="0"/>
              <a:t>www.bestppt.com</a:t>
            </a:r>
          </a:p>
        </p:txBody>
      </p:sp>
      <p:sp>
        <p:nvSpPr>
          <p:cNvPr id="6" name="Slide Number Placeholder 5"/>
          <p:cNvSpPr>
            <a:spLocks noGrp="1"/>
          </p:cNvSpPr>
          <p:nvPr>
            <p:ph type="sldNum" sz="quarter" idx="12"/>
          </p:nvPr>
        </p:nvSpPr>
        <p:spPr/>
        <p:txBody>
          <a:bodyPr/>
          <a:lstStyle/>
          <a:p>
            <a:fld id="{D60D1EDE-7116-2443-9BDD-368CE5B37660}" type="slidenum">
              <a:rPr lang="en-US" smtClean="0"/>
              <a:t>‹#›</a:t>
            </a:fld>
            <a:endParaRPr lang="en-US" dirty="0"/>
          </a:p>
        </p:txBody>
      </p:sp>
    </p:spTree>
    <p:extLst>
      <p:ext uri="{BB962C8B-B14F-4D97-AF65-F5344CB8AC3E}">
        <p14:creationId xmlns:p14="http://schemas.microsoft.com/office/powerpoint/2010/main" val="1012449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4" name="Date Placeholder 3"/>
          <p:cNvSpPr>
            <a:spLocks noGrp="1"/>
          </p:cNvSpPr>
          <p:nvPr>
            <p:ph type="dt" sz="half" idx="10"/>
          </p:nvPr>
        </p:nvSpPr>
        <p:spPr>
          <a:xfrm>
            <a:off x="342900" y="6250300"/>
            <a:ext cx="1600200" cy="273844"/>
          </a:xfrm>
          <a:prstGeom prst="rect">
            <a:avLst/>
          </a:prstGeom>
        </p:spPr>
        <p:txBody>
          <a:bodyPr/>
          <a:lstStyle/>
          <a:p>
            <a:r>
              <a:rPr lang="en-US" dirty="0"/>
              <a:t>www.bestppt.com</a:t>
            </a:r>
          </a:p>
        </p:txBody>
      </p:sp>
      <p:sp>
        <p:nvSpPr>
          <p:cNvPr id="6" name="Slide Number Placeholder 5"/>
          <p:cNvSpPr>
            <a:spLocks noGrp="1"/>
          </p:cNvSpPr>
          <p:nvPr>
            <p:ph type="sldNum" sz="quarter" idx="12"/>
          </p:nvPr>
        </p:nvSpPr>
        <p:spPr/>
        <p:txBody>
          <a:bodyPr/>
          <a:lstStyle/>
          <a:p>
            <a:fld id="{D60D1EDE-7116-2443-9BDD-368CE5B37660}" type="slidenum">
              <a:rPr lang="en-US" smtClean="0"/>
              <a:t>‹#›</a:t>
            </a:fld>
            <a:endParaRPr lang="en-US" dirty="0"/>
          </a:p>
        </p:txBody>
      </p:sp>
    </p:spTree>
    <p:extLst>
      <p:ext uri="{BB962C8B-B14F-4D97-AF65-F5344CB8AC3E}">
        <p14:creationId xmlns:p14="http://schemas.microsoft.com/office/powerpoint/2010/main" val="2990470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4" name="Date Placeholder 3"/>
          <p:cNvSpPr>
            <a:spLocks noGrp="1"/>
          </p:cNvSpPr>
          <p:nvPr>
            <p:ph type="dt" sz="half" idx="10"/>
          </p:nvPr>
        </p:nvSpPr>
        <p:spPr>
          <a:xfrm>
            <a:off x="342900" y="6250300"/>
            <a:ext cx="1600200" cy="273844"/>
          </a:xfrm>
          <a:prstGeom prst="rect">
            <a:avLst/>
          </a:prstGeom>
        </p:spPr>
        <p:txBody>
          <a:bodyPr/>
          <a:lstStyle/>
          <a:p>
            <a:r>
              <a:rPr lang="en-US" dirty="0"/>
              <a:t>www.bestppt.com</a:t>
            </a:r>
          </a:p>
        </p:txBody>
      </p:sp>
      <p:sp>
        <p:nvSpPr>
          <p:cNvPr id="6" name="Slide Number Placeholder 5"/>
          <p:cNvSpPr>
            <a:spLocks noGrp="1"/>
          </p:cNvSpPr>
          <p:nvPr>
            <p:ph type="sldNum" sz="quarter" idx="12"/>
          </p:nvPr>
        </p:nvSpPr>
        <p:spPr/>
        <p:txBody>
          <a:bodyPr/>
          <a:lstStyle/>
          <a:p>
            <a:fld id="{D60D1EDE-7116-2443-9BDD-368CE5B37660}" type="slidenum">
              <a:rPr lang="en-US" smtClean="0"/>
              <a:t>‹#›</a:t>
            </a:fld>
            <a:endParaRPr lang="en-US" dirty="0"/>
          </a:p>
        </p:txBody>
      </p:sp>
      <p:cxnSp>
        <p:nvCxnSpPr>
          <p:cNvPr id="8" name="Straight Connector 7"/>
          <p:cNvCxnSpPr/>
          <p:nvPr userDrawn="1"/>
        </p:nvCxnSpPr>
        <p:spPr>
          <a:xfrm flipH="1">
            <a:off x="299854" y="562064"/>
            <a:ext cx="6238598" cy="0"/>
          </a:xfrm>
          <a:prstGeom prst="line">
            <a:avLst/>
          </a:prstGeom>
          <a:ln w="9525"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grpSp>
        <p:nvGrpSpPr>
          <p:cNvPr id="9" name="Group 8"/>
          <p:cNvGrpSpPr/>
          <p:nvPr userDrawn="1"/>
        </p:nvGrpSpPr>
        <p:grpSpPr>
          <a:xfrm>
            <a:off x="6150056" y="190333"/>
            <a:ext cx="295241" cy="253480"/>
            <a:chOff x="6258192" y="2164972"/>
            <a:chExt cx="602756" cy="388124"/>
          </a:xfrm>
        </p:grpSpPr>
        <p:cxnSp>
          <p:nvCxnSpPr>
            <p:cNvPr id="10" name="Straight Connector 9"/>
            <p:cNvCxnSpPr/>
            <p:nvPr/>
          </p:nvCxnSpPr>
          <p:spPr>
            <a:xfrm>
              <a:off x="6857773" y="2164972"/>
              <a:ext cx="0" cy="388124"/>
            </a:xfrm>
            <a:prstGeom prst="line">
              <a:avLst/>
            </a:prstGeom>
            <a:ln w="19050" cmpd="sng">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6556747" y="2199387"/>
              <a:ext cx="301026" cy="353709"/>
            </a:xfrm>
            <a:prstGeom prst="line">
              <a:avLst/>
            </a:prstGeom>
            <a:ln w="19050" cmpd="sng">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6268479" y="2199387"/>
              <a:ext cx="294647" cy="353709"/>
            </a:xfrm>
            <a:prstGeom prst="line">
              <a:avLst/>
            </a:prstGeom>
            <a:ln w="19050" cmpd="sng">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6268479" y="2164972"/>
              <a:ext cx="0" cy="388124"/>
            </a:xfrm>
            <a:prstGeom prst="line">
              <a:avLst/>
            </a:prstGeom>
            <a:ln w="19050" cmpd="sng">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H="1">
              <a:off x="6258192" y="2553096"/>
              <a:ext cx="602756" cy="0"/>
            </a:xfrm>
            <a:prstGeom prst="line">
              <a:avLst/>
            </a:prstGeom>
            <a:ln w="19050" cmpd="sng">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H="1">
              <a:off x="6563126" y="2164972"/>
              <a:ext cx="294647" cy="353709"/>
            </a:xfrm>
            <a:prstGeom prst="line">
              <a:avLst/>
            </a:prstGeom>
            <a:ln w="19050" cmpd="sng">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6268479" y="2164972"/>
              <a:ext cx="297884" cy="356668"/>
            </a:xfrm>
            <a:prstGeom prst="line">
              <a:avLst/>
            </a:prstGeom>
            <a:ln w="19050" cmpd="sng">
              <a:solidFill>
                <a:schemeClr val="accent1"/>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18291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sz="half" idx="1"/>
          </p:nvPr>
        </p:nvSpPr>
        <p:spPr>
          <a:xfrm>
            <a:off x="342900" y="1012011"/>
            <a:ext cx="3028950" cy="3394472"/>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1012011"/>
            <a:ext cx="3028950" cy="3394472"/>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342900" y="6250300"/>
            <a:ext cx="1600200" cy="273844"/>
          </a:xfrm>
          <a:prstGeom prst="rect">
            <a:avLst/>
          </a:prstGeom>
        </p:spPr>
        <p:txBody>
          <a:bodyPr/>
          <a:lstStyle/>
          <a:p>
            <a:r>
              <a:rPr lang="en-US" dirty="0"/>
              <a:t>www.bestppt.com</a:t>
            </a:r>
          </a:p>
        </p:txBody>
      </p:sp>
      <p:sp>
        <p:nvSpPr>
          <p:cNvPr id="7" name="Slide Number Placeholder 6"/>
          <p:cNvSpPr>
            <a:spLocks noGrp="1"/>
          </p:cNvSpPr>
          <p:nvPr>
            <p:ph type="sldNum" sz="quarter" idx="12"/>
          </p:nvPr>
        </p:nvSpPr>
        <p:spPr/>
        <p:txBody>
          <a:bodyPr/>
          <a:lstStyle/>
          <a:p>
            <a:fld id="{D60D1EDE-7116-2443-9BDD-368CE5B37660}" type="slidenum">
              <a:rPr lang="en-US" smtClean="0"/>
              <a:t>‹#›</a:t>
            </a:fld>
            <a:endParaRPr lang="en-US" dirty="0"/>
          </a:p>
        </p:txBody>
      </p:sp>
    </p:spTree>
    <p:extLst>
      <p:ext uri="{BB962C8B-B14F-4D97-AF65-F5344CB8AC3E}">
        <p14:creationId xmlns:p14="http://schemas.microsoft.com/office/powerpoint/2010/main" val="571863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Raleway"/>
                <a:cs typeface="Raleway"/>
              </a:defRPr>
            </a:lvl1pPr>
          </a:lstStyle>
          <a:p>
            <a:r>
              <a:rPr lang="en-US" dirty="0"/>
              <a:t>CLICK TO EDIT MASTER TITLE STYLE</a:t>
            </a:r>
          </a:p>
        </p:txBody>
      </p:sp>
      <p:sp>
        <p:nvSpPr>
          <p:cNvPr id="3" name="Text Placeholder 2"/>
          <p:cNvSpPr>
            <a:spLocks noGrp="1"/>
          </p:cNvSpPr>
          <p:nvPr>
            <p:ph type="body" idx="1"/>
          </p:nvPr>
        </p:nvSpPr>
        <p:spPr>
          <a:xfrm>
            <a:off x="342901" y="1000823"/>
            <a:ext cx="3030141" cy="479822"/>
          </a:xfrm>
        </p:spPr>
        <p:txBody>
          <a:bodyPr anchor="b"/>
          <a:lstStyle>
            <a:lvl1pPr marL="0" indent="0">
              <a:buNone/>
              <a:defRPr sz="1800" b="1">
                <a:latin typeface="Raleway"/>
                <a:cs typeface="Raleway"/>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1" y="1480644"/>
            <a:ext cx="3030141" cy="2963466"/>
          </a:xfrm>
        </p:spPr>
        <p:txBody>
          <a:bodyPr>
            <a:normAutofit/>
          </a:bodyPr>
          <a:lstStyle>
            <a:lvl1pPr>
              <a:defRPr sz="1800">
                <a:latin typeface="Raleway"/>
                <a:cs typeface="Raleway"/>
              </a:defRPr>
            </a:lvl1pPr>
            <a:lvl2pPr>
              <a:defRPr sz="1600">
                <a:latin typeface="Raleway"/>
                <a:cs typeface="Raleway"/>
              </a:defRPr>
            </a:lvl2pPr>
            <a:lvl3pPr>
              <a:defRPr sz="1400">
                <a:latin typeface="Raleway"/>
                <a:cs typeface="Raleway"/>
              </a:defRPr>
            </a:lvl3pPr>
            <a:lvl4pPr>
              <a:defRPr sz="1200">
                <a:latin typeface="Raleway"/>
                <a:cs typeface="Raleway"/>
              </a:defRPr>
            </a:lvl4pPr>
            <a:lvl5pPr>
              <a:defRPr sz="1200">
                <a:latin typeface="Raleway"/>
                <a:cs typeface="Raleway"/>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1" y="1000823"/>
            <a:ext cx="3031331" cy="479822"/>
          </a:xfrm>
        </p:spPr>
        <p:txBody>
          <a:bodyPr anchor="b"/>
          <a:lstStyle>
            <a:lvl1pPr marL="0" indent="0">
              <a:buNone/>
              <a:defRPr sz="1800" b="1">
                <a:latin typeface="Raleway"/>
                <a:cs typeface="Raleway"/>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1" y="1480644"/>
            <a:ext cx="3031331" cy="2963466"/>
          </a:xfrm>
        </p:spPr>
        <p:txBody>
          <a:bodyPr>
            <a:normAutofit/>
          </a:bodyPr>
          <a:lstStyle>
            <a:lvl1pPr>
              <a:defRPr sz="1800">
                <a:latin typeface="Raleway"/>
                <a:cs typeface="Raleway"/>
              </a:defRPr>
            </a:lvl1pPr>
            <a:lvl2pPr>
              <a:defRPr sz="1600">
                <a:latin typeface="Raleway"/>
                <a:cs typeface="Raleway"/>
              </a:defRPr>
            </a:lvl2pPr>
            <a:lvl3pPr>
              <a:defRPr sz="1400">
                <a:latin typeface="Raleway"/>
                <a:cs typeface="Raleway"/>
              </a:defRPr>
            </a:lvl3pPr>
            <a:lvl4pPr>
              <a:defRPr sz="1200">
                <a:latin typeface="Raleway"/>
                <a:cs typeface="Raleway"/>
              </a:defRPr>
            </a:lvl4pPr>
            <a:lvl5pPr>
              <a:defRPr sz="1200">
                <a:latin typeface="Raleway"/>
                <a:cs typeface="Raleway"/>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342900" y="6250300"/>
            <a:ext cx="1600200" cy="273844"/>
          </a:xfrm>
          <a:prstGeom prst="rect">
            <a:avLst/>
          </a:prstGeom>
        </p:spPr>
        <p:txBody>
          <a:bodyPr/>
          <a:lstStyle>
            <a:lvl1pPr>
              <a:defRPr sz="1100">
                <a:latin typeface="Raleway"/>
                <a:cs typeface="Raleway"/>
              </a:defRPr>
            </a:lvl1pPr>
          </a:lstStyle>
          <a:p>
            <a:r>
              <a:rPr lang="en-US" dirty="0"/>
              <a:t>www.bestppt.com</a:t>
            </a:r>
          </a:p>
        </p:txBody>
      </p:sp>
      <p:sp>
        <p:nvSpPr>
          <p:cNvPr id="9" name="Slide Number Placeholder 8"/>
          <p:cNvSpPr>
            <a:spLocks noGrp="1"/>
          </p:cNvSpPr>
          <p:nvPr>
            <p:ph type="sldNum" sz="quarter" idx="12"/>
          </p:nvPr>
        </p:nvSpPr>
        <p:spPr/>
        <p:txBody>
          <a:bodyPr/>
          <a:lstStyle>
            <a:lvl1pPr>
              <a:defRPr sz="1100">
                <a:latin typeface="Raleway"/>
                <a:cs typeface="Raleway"/>
              </a:defRPr>
            </a:lvl1pPr>
          </a:lstStyle>
          <a:p>
            <a:fld id="{D60D1EDE-7116-2443-9BDD-368CE5B37660}" type="slidenum">
              <a:rPr lang="en-US" smtClean="0"/>
              <a:pPr/>
              <a:t>‹#›</a:t>
            </a:fld>
            <a:endParaRPr lang="en-US" dirty="0"/>
          </a:p>
        </p:txBody>
      </p:sp>
    </p:spTree>
    <p:extLst>
      <p:ext uri="{BB962C8B-B14F-4D97-AF65-F5344CB8AC3E}">
        <p14:creationId xmlns:p14="http://schemas.microsoft.com/office/powerpoint/2010/main" val="1333726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without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Date Placeholder 2"/>
          <p:cNvSpPr>
            <a:spLocks noGrp="1"/>
          </p:cNvSpPr>
          <p:nvPr>
            <p:ph type="dt" sz="half" idx="10"/>
          </p:nvPr>
        </p:nvSpPr>
        <p:spPr>
          <a:xfrm>
            <a:off x="342900" y="6250300"/>
            <a:ext cx="1600200" cy="273844"/>
          </a:xfrm>
          <a:prstGeom prst="rect">
            <a:avLst/>
          </a:prstGeom>
        </p:spPr>
        <p:txBody>
          <a:bodyPr/>
          <a:lstStyle/>
          <a:p>
            <a:r>
              <a:rPr lang="en-US" dirty="0"/>
              <a:t>www.bestppt.com</a:t>
            </a:r>
          </a:p>
        </p:txBody>
      </p:sp>
      <p:sp>
        <p:nvSpPr>
          <p:cNvPr id="5" name="Slide Number Placeholder 4"/>
          <p:cNvSpPr>
            <a:spLocks noGrp="1"/>
          </p:cNvSpPr>
          <p:nvPr>
            <p:ph type="sldNum" sz="quarter" idx="12"/>
          </p:nvPr>
        </p:nvSpPr>
        <p:spPr/>
        <p:txBody>
          <a:bodyPr/>
          <a:lstStyle/>
          <a:p>
            <a:fld id="{D60D1EDE-7116-2443-9BDD-368CE5B37660}" type="slidenum">
              <a:rPr lang="en-US" smtClean="0"/>
              <a:t>‹#›</a:t>
            </a:fld>
            <a:endParaRPr lang="en-US" dirty="0"/>
          </a:p>
        </p:txBody>
      </p:sp>
      <p:sp>
        <p:nvSpPr>
          <p:cNvPr id="4" name="Rectangle 3"/>
          <p:cNvSpPr/>
          <p:nvPr userDrawn="1"/>
        </p:nvSpPr>
        <p:spPr>
          <a:xfrm>
            <a:off x="3109453" y="4547422"/>
            <a:ext cx="706694" cy="532581"/>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6" name="Rectangle 5"/>
          <p:cNvSpPr/>
          <p:nvPr userDrawn="1"/>
        </p:nvSpPr>
        <p:spPr>
          <a:xfrm>
            <a:off x="0" y="3466070"/>
            <a:ext cx="6858000" cy="16774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722946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rrange avatar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Date Placeholder 2"/>
          <p:cNvSpPr>
            <a:spLocks noGrp="1"/>
          </p:cNvSpPr>
          <p:nvPr>
            <p:ph type="dt" sz="half" idx="10"/>
          </p:nvPr>
        </p:nvSpPr>
        <p:spPr>
          <a:xfrm>
            <a:off x="342900" y="6250300"/>
            <a:ext cx="1600200" cy="273844"/>
          </a:xfrm>
          <a:prstGeom prst="rect">
            <a:avLst/>
          </a:prstGeom>
        </p:spPr>
        <p:txBody>
          <a:bodyPr/>
          <a:lstStyle/>
          <a:p>
            <a:r>
              <a:rPr lang="en-US" dirty="0"/>
              <a:t>www.bestppt.com</a:t>
            </a:r>
          </a:p>
        </p:txBody>
      </p:sp>
      <p:sp>
        <p:nvSpPr>
          <p:cNvPr id="5" name="Slide Number Placeholder 4"/>
          <p:cNvSpPr>
            <a:spLocks noGrp="1"/>
          </p:cNvSpPr>
          <p:nvPr>
            <p:ph type="sldNum" sz="quarter" idx="12"/>
          </p:nvPr>
        </p:nvSpPr>
        <p:spPr/>
        <p:txBody>
          <a:bodyPr/>
          <a:lstStyle/>
          <a:p>
            <a:fld id="{D60D1EDE-7116-2443-9BDD-368CE5B37660}" type="slidenum">
              <a:rPr lang="en-US" smtClean="0"/>
              <a:t>‹#›</a:t>
            </a:fld>
            <a:endParaRPr lang="en-US" dirty="0"/>
          </a:p>
        </p:txBody>
      </p:sp>
      <p:sp>
        <p:nvSpPr>
          <p:cNvPr id="4" name="Rectangle 3"/>
          <p:cNvSpPr/>
          <p:nvPr userDrawn="1"/>
        </p:nvSpPr>
        <p:spPr>
          <a:xfrm>
            <a:off x="3109453" y="4547422"/>
            <a:ext cx="706694" cy="532581"/>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nvGrpSpPr>
          <p:cNvPr id="7" name="Group 6"/>
          <p:cNvGrpSpPr/>
          <p:nvPr userDrawn="1"/>
        </p:nvGrpSpPr>
        <p:grpSpPr>
          <a:xfrm>
            <a:off x="1811538" y="1108871"/>
            <a:ext cx="3340298" cy="2928937"/>
            <a:chOff x="2415382" y="1108869"/>
            <a:chExt cx="4453731" cy="2928937"/>
          </a:xfrm>
        </p:grpSpPr>
        <p:sp>
          <p:nvSpPr>
            <p:cNvPr id="8" name="Freeform 38"/>
            <p:cNvSpPr>
              <a:spLocks/>
            </p:cNvSpPr>
            <p:nvPr/>
          </p:nvSpPr>
          <p:spPr bwMode="auto">
            <a:xfrm>
              <a:off x="4546600" y="1994694"/>
              <a:ext cx="1246188" cy="565150"/>
            </a:xfrm>
            <a:custGeom>
              <a:avLst/>
              <a:gdLst>
                <a:gd name="T0" fmla="*/ 311 w 777"/>
                <a:gd name="T1" fmla="*/ 0 h 352"/>
                <a:gd name="T2" fmla="*/ 67 w 777"/>
                <a:gd name="T3" fmla="*/ 133 h 352"/>
                <a:gd name="T4" fmla="*/ 0 w 777"/>
                <a:gd name="T5" fmla="*/ 352 h 352"/>
                <a:gd name="T6" fmla="*/ 388 w 777"/>
                <a:gd name="T7" fmla="*/ 352 h 352"/>
                <a:gd name="T8" fmla="*/ 777 w 777"/>
                <a:gd name="T9" fmla="*/ 352 h 352"/>
                <a:gd name="T10" fmla="*/ 710 w 777"/>
                <a:gd name="T11" fmla="*/ 133 h 352"/>
                <a:gd name="T12" fmla="*/ 468 w 777"/>
                <a:gd name="T13" fmla="*/ 1 h 352"/>
                <a:gd name="T14" fmla="*/ 311 w 777"/>
                <a:gd name="T15" fmla="*/ 0 h 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7" h="352">
                  <a:moveTo>
                    <a:pt x="311" y="0"/>
                  </a:moveTo>
                  <a:cubicBezTo>
                    <a:pt x="139" y="75"/>
                    <a:pt x="88" y="115"/>
                    <a:pt x="67" y="133"/>
                  </a:cubicBezTo>
                  <a:cubicBezTo>
                    <a:pt x="36" y="161"/>
                    <a:pt x="18" y="264"/>
                    <a:pt x="0" y="352"/>
                  </a:cubicBezTo>
                  <a:cubicBezTo>
                    <a:pt x="388" y="352"/>
                    <a:pt x="388" y="352"/>
                    <a:pt x="388" y="352"/>
                  </a:cubicBezTo>
                  <a:cubicBezTo>
                    <a:pt x="777" y="352"/>
                    <a:pt x="777" y="352"/>
                    <a:pt x="777" y="352"/>
                  </a:cubicBezTo>
                  <a:cubicBezTo>
                    <a:pt x="758" y="264"/>
                    <a:pt x="741" y="161"/>
                    <a:pt x="710" y="133"/>
                  </a:cubicBezTo>
                  <a:cubicBezTo>
                    <a:pt x="689" y="115"/>
                    <a:pt x="640" y="76"/>
                    <a:pt x="468" y="1"/>
                  </a:cubicBezTo>
                  <a:cubicBezTo>
                    <a:pt x="311" y="0"/>
                    <a:pt x="311" y="0"/>
                    <a:pt x="311" y="0"/>
                  </a:cubicBezTo>
                </a:path>
              </a:pathLst>
            </a:custGeom>
            <a:solidFill>
              <a:srgbClr val="FFDEC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9" name="Freeform 39"/>
            <p:cNvSpPr>
              <a:spLocks/>
            </p:cNvSpPr>
            <p:nvPr/>
          </p:nvSpPr>
          <p:spPr bwMode="auto">
            <a:xfrm>
              <a:off x="4546600" y="1994694"/>
              <a:ext cx="1246188" cy="565150"/>
            </a:xfrm>
            <a:custGeom>
              <a:avLst/>
              <a:gdLst>
                <a:gd name="T0" fmla="*/ 311 w 777"/>
                <a:gd name="T1" fmla="*/ 0 h 352"/>
                <a:gd name="T2" fmla="*/ 67 w 777"/>
                <a:gd name="T3" fmla="*/ 133 h 352"/>
                <a:gd name="T4" fmla="*/ 0 w 777"/>
                <a:gd name="T5" fmla="*/ 352 h 352"/>
                <a:gd name="T6" fmla="*/ 388 w 777"/>
                <a:gd name="T7" fmla="*/ 352 h 352"/>
                <a:gd name="T8" fmla="*/ 777 w 777"/>
                <a:gd name="T9" fmla="*/ 352 h 352"/>
                <a:gd name="T10" fmla="*/ 710 w 777"/>
                <a:gd name="T11" fmla="*/ 133 h 352"/>
                <a:gd name="T12" fmla="*/ 468 w 777"/>
                <a:gd name="T13" fmla="*/ 1 h 352"/>
                <a:gd name="T14" fmla="*/ 311 w 777"/>
                <a:gd name="T15" fmla="*/ 0 h 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7" h="352">
                  <a:moveTo>
                    <a:pt x="311" y="0"/>
                  </a:moveTo>
                  <a:cubicBezTo>
                    <a:pt x="139" y="75"/>
                    <a:pt x="88" y="115"/>
                    <a:pt x="67" y="133"/>
                  </a:cubicBezTo>
                  <a:cubicBezTo>
                    <a:pt x="36" y="161"/>
                    <a:pt x="18" y="264"/>
                    <a:pt x="0" y="352"/>
                  </a:cubicBezTo>
                  <a:cubicBezTo>
                    <a:pt x="388" y="352"/>
                    <a:pt x="388" y="352"/>
                    <a:pt x="388" y="352"/>
                  </a:cubicBezTo>
                  <a:cubicBezTo>
                    <a:pt x="777" y="352"/>
                    <a:pt x="777" y="352"/>
                    <a:pt x="777" y="352"/>
                  </a:cubicBezTo>
                  <a:cubicBezTo>
                    <a:pt x="758" y="264"/>
                    <a:pt x="741" y="161"/>
                    <a:pt x="710" y="133"/>
                  </a:cubicBezTo>
                  <a:cubicBezTo>
                    <a:pt x="689" y="115"/>
                    <a:pt x="640" y="76"/>
                    <a:pt x="468" y="1"/>
                  </a:cubicBezTo>
                  <a:cubicBezTo>
                    <a:pt x="311" y="0"/>
                    <a:pt x="311" y="0"/>
                    <a:pt x="311" y="0"/>
                  </a:cubicBezTo>
                </a:path>
              </a:pathLst>
            </a:custGeom>
            <a:solidFill>
              <a:srgbClr val="333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 name="Freeform 40"/>
            <p:cNvSpPr>
              <a:spLocks/>
            </p:cNvSpPr>
            <p:nvPr/>
          </p:nvSpPr>
          <p:spPr bwMode="auto">
            <a:xfrm>
              <a:off x="5035550" y="1588294"/>
              <a:ext cx="268288" cy="560388"/>
            </a:xfrm>
            <a:custGeom>
              <a:avLst/>
              <a:gdLst>
                <a:gd name="T0" fmla="*/ 0 w 167"/>
                <a:gd name="T1" fmla="*/ 102 h 349"/>
                <a:gd name="T2" fmla="*/ 0 w 167"/>
                <a:gd name="T3" fmla="*/ 230 h 349"/>
                <a:gd name="T4" fmla="*/ 0 w 167"/>
                <a:gd name="T5" fmla="*/ 293 h 349"/>
                <a:gd name="T6" fmla="*/ 167 w 167"/>
                <a:gd name="T7" fmla="*/ 293 h 349"/>
                <a:gd name="T8" fmla="*/ 167 w 167"/>
                <a:gd name="T9" fmla="*/ 230 h 349"/>
                <a:gd name="T10" fmla="*/ 167 w 167"/>
                <a:gd name="T11" fmla="*/ 102 h 349"/>
                <a:gd name="T12" fmla="*/ 0 w 167"/>
                <a:gd name="T13" fmla="*/ 102 h 349"/>
              </a:gdLst>
              <a:ahLst/>
              <a:cxnLst>
                <a:cxn ang="0">
                  <a:pos x="T0" y="T1"/>
                </a:cxn>
                <a:cxn ang="0">
                  <a:pos x="T2" y="T3"/>
                </a:cxn>
                <a:cxn ang="0">
                  <a:pos x="T4" y="T5"/>
                </a:cxn>
                <a:cxn ang="0">
                  <a:pos x="T6" y="T7"/>
                </a:cxn>
                <a:cxn ang="0">
                  <a:pos x="T8" y="T9"/>
                </a:cxn>
                <a:cxn ang="0">
                  <a:pos x="T10" y="T11"/>
                </a:cxn>
                <a:cxn ang="0">
                  <a:pos x="T12" y="T13"/>
                </a:cxn>
              </a:cxnLst>
              <a:rect l="0" t="0" r="r" b="b"/>
              <a:pathLst>
                <a:path w="167" h="349">
                  <a:moveTo>
                    <a:pt x="0" y="102"/>
                  </a:moveTo>
                  <a:cubicBezTo>
                    <a:pt x="0" y="230"/>
                    <a:pt x="0" y="230"/>
                    <a:pt x="0" y="230"/>
                  </a:cubicBezTo>
                  <a:cubicBezTo>
                    <a:pt x="0" y="293"/>
                    <a:pt x="0" y="293"/>
                    <a:pt x="0" y="293"/>
                  </a:cubicBezTo>
                  <a:cubicBezTo>
                    <a:pt x="46" y="347"/>
                    <a:pt x="121" y="349"/>
                    <a:pt x="167" y="293"/>
                  </a:cubicBezTo>
                  <a:cubicBezTo>
                    <a:pt x="167" y="230"/>
                    <a:pt x="167" y="230"/>
                    <a:pt x="167" y="230"/>
                  </a:cubicBezTo>
                  <a:cubicBezTo>
                    <a:pt x="167" y="102"/>
                    <a:pt x="167" y="102"/>
                    <a:pt x="167" y="102"/>
                  </a:cubicBezTo>
                  <a:cubicBezTo>
                    <a:pt x="167" y="0"/>
                    <a:pt x="0" y="0"/>
                    <a:pt x="0" y="102"/>
                  </a:cubicBezTo>
                </a:path>
              </a:pathLst>
            </a:custGeom>
            <a:solidFill>
              <a:srgbClr val="F6C89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1" name="Freeform 41"/>
            <p:cNvSpPr>
              <a:spLocks/>
            </p:cNvSpPr>
            <p:nvPr/>
          </p:nvSpPr>
          <p:spPr bwMode="auto">
            <a:xfrm>
              <a:off x="4859338" y="1553369"/>
              <a:ext cx="112713" cy="163513"/>
            </a:xfrm>
            <a:custGeom>
              <a:avLst/>
              <a:gdLst>
                <a:gd name="T0" fmla="*/ 20 w 70"/>
                <a:gd name="T1" fmla="*/ 5 h 102"/>
                <a:gd name="T2" fmla="*/ 61 w 70"/>
                <a:gd name="T3" fmla="*/ 42 h 102"/>
                <a:gd name="T4" fmla="*/ 50 w 70"/>
                <a:gd name="T5" fmla="*/ 97 h 102"/>
                <a:gd name="T6" fmla="*/ 8 w 70"/>
                <a:gd name="T7" fmla="*/ 60 h 102"/>
                <a:gd name="T8" fmla="*/ 20 w 70"/>
                <a:gd name="T9" fmla="*/ 5 h 102"/>
              </a:gdLst>
              <a:ahLst/>
              <a:cxnLst>
                <a:cxn ang="0">
                  <a:pos x="T0" y="T1"/>
                </a:cxn>
                <a:cxn ang="0">
                  <a:pos x="T2" y="T3"/>
                </a:cxn>
                <a:cxn ang="0">
                  <a:pos x="T4" y="T5"/>
                </a:cxn>
                <a:cxn ang="0">
                  <a:pos x="T6" y="T7"/>
                </a:cxn>
                <a:cxn ang="0">
                  <a:pos x="T8" y="T9"/>
                </a:cxn>
              </a:cxnLst>
              <a:rect l="0" t="0" r="r" b="b"/>
              <a:pathLst>
                <a:path w="70" h="102">
                  <a:moveTo>
                    <a:pt x="20" y="5"/>
                  </a:moveTo>
                  <a:cubicBezTo>
                    <a:pt x="34" y="0"/>
                    <a:pt x="53" y="17"/>
                    <a:pt x="61" y="42"/>
                  </a:cubicBezTo>
                  <a:cubicBezTo>
                    <a:pt x="70" y="67"/>
                    <a:pt x="65" y="92"/>
                    <a:pt x="50" y="97"/>
                  </a:cubicBezTo>
                  <a:cubicBezTo>
                    <a:pt x="35" y="102"/>
                    <a:pt x="17" y="85"/>
                    <a:pt x="8" y="60"/>
                  </a:cubicBezTo>
                  <a:cubicBezTo>
                    <a:pt x="0" y="34"/>
                    <a:pt x="5" y="10"/>
                    <a:pt x="20" y="5"/>
                  </a:cubicBezTo>
                  <a:close/>
                </a:path>
              </a:pathLst>
            </a:custGeom>
            <a:solidFill>
              <a:srgbClr val="F6C89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2" name="Freeform 42"/>
            <p:cNvSpPr>
              <a:spLocks/>
            </p:cNvSpPr>
            <p:nvPr/>
          </p:nvSpPr>
          <p:spPr bwMode="auto">
            <a:xfrm>
              <a:off x="5365750" y="1553369"/>
              <a:ext cx="112713" cy="163513"/>
            </a:xfrm>
            <a:custGeom>
              <a:avLst/>
              <a:gdLst>
                <a:gd name="T0" fmla="*/ 51 w 70"/>
                <a:gd name="T1" fmla="*/ 5 h 102"/>
                <a:gd name="T2" fmla="*/ 9 w 70"/>
                <a:gd name="T3" fmla="*/ 42 h 102"/>
                <a:gd name="T4" fmla="*/ 20 w 70"/>
                <a:gd name="T5" fmla="*/ 97 h 102"/>
                <a:gd name="T6" fmla="*/ 62 w 70"/>
                <a:gd name="T7" fmla="*/ 60 h 102"/>
                <a:gd name="T8" fmla="*/ 51 w 70"/>
                <a:gd name="T9" fmla="*/ 5 h 102"/>
              </a:gdLst>
              <a:ahLst/>
              <a:cxnLst>
                <a:cxn ang="0">
                  <a:pos x="T0" y="T1"/>
                </a:cxn>
                <a:cxn ang="0">
                  <a:pos x="T2" y="T3"/>
                </a:cxn>
                <a:cxn ang="0">
                  <a:pos x="T4" y="T5"/>
                </a:cxn>
                <a:cxn ang="0">
                  <a:pos x="T6" y="T7"/>
                </a:cxn>
                <a:cxn ang="0">
                  <a:pos x="T8" y="T9"/>
                </a:cxn>
              </a:cxnLst>
              <a:rect l="0" t="0" r="r" b="b"/>
              <a:pathLst>
                <a:path w="70" h="102">
                  <a:moveTo>
                    <a:pt x="51" y="5"/>
                  </a:moveTo>
                  <a:cubicBezTo>
                    <a:pt x="36" y="0"/>
                    <a:pt x="17" y="17"/>
                    <a:pt x="9" y="42"/>
                  </a:cubicBezTo>
                  <a:cubicBezTo>
                    <a:pt x="0" y="67"/>
                    <a:pt x="6" y="92"/>
                    <a:pt x="20" y="97"/>
                  </a:cubicBezTo>
                  <a:cubicBezTo>
                    <a:pt x="35" y="102"/>
                    <a:pt x="54" y="85"/>
                    <a:pt x="62" y="60"/>
                  </a:cubicBezTo>
                  <a:cubicBezTo>
                    <a:pt x="70" y="34"/>
                    <a:pt x="65" y="10"/>
                    <a:pt x="51" y="5"/>
                  </a:cubicBezTo>
                  <a:close/>
                </a:path>
              </a:pathLst>
            </a:custGeom>
            <a:solidFill>
              <a:srgbClr val="F6C89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3" name="Freeform 43"/>
            <p:cNvSpPr>
              <a:spLocks/>
            </p:cNvSpPr>
            <p:nvPr/>
          </p:nvSpPr>
          <p:spPr bwMode="auto">
            <a:xfrm>
              <a:off x="5024438" y="1958182"/>
              <a:ext cx="146050" cy="282575"/>
            </a:xfrm>
            <a:custGeom>
              <a:avLst/>
              <a:gdLst>
                <a:gd name="T0" fmla="*/ 7 w 92"/>
                <a:gd name="T1" fmla="*/ 0 h 178"/>
                <a:gd name="T2" fmla="*/ 0 w 92"/>
                <a:gd name="T3" fmla="*/ 28 h 178"/>
                <a:gd name="T4" fmla="*/ 20 w 92"/>
                <a:gd name="T5" fmla="*/ 178 h 178"/>
                <a:gd name="T6" fmla="*/ 92 w 92"/>
                <a:gd name="T7" fmla="*/ 105 h 178"/>
                <a:gd name="T8" fmla="*/ 7 w 92"/>
                <a:gd name="T9" fmla="*/ 0 h 178"/>
              </a:gdLst>
              <a:ahLst/>
              <a:cxnLst>
                <a:cxn ang="0">
                  <a:pos x="T0" y="T1"/>
                </a:cxn>
                <a:cxn ang="0">
                  <a:pos x="T2" y="T3"/>
                </a:cxn>
                <a:cxn ang="0">
                  <a:pos x="T4" y="T5"/>
                </a:cxn>
                <a:cxn ang="0">
                  <a:pos x="T6" y="T7"/>
                </a:cxn>
                <a:cxn ang="0">
                  <a:pos x="T8" y="T9"/>
                </a:cxn>
              </a:cxnLst>
              <a:rect l="0" t="0" r="r" b="b"/>
              <a:pathLst>
                <a:path w="92" h="178">
                  <a:moveTo>
                    <a:pt x="7" y="0"/>
                  </a:moveTo>
                  <a:lnTo>
                    <a:pt x="0" y="28"/>
                  </a:lnTo>
                  <a:lnTo>
                    <a:pt x="20" y="178"/>
                  </a:lnTo>
                  <a:lnTo>
                    <a:pt x="92" y="105"/>
                  </a:lnTo>
                  <a:lnTo>
                    <a:pt x="7" y="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4" name="Freeform 44"/>
            <p:cNvSpPr>
              <a:spLocks/>
            </p:cNvSpPr>
            <p:nvPr/>
          </p:nvSpPr>
          <p:spPr bwMode="auto">
            <a:xfrm>
              <a:off x="5024438" y="1958182"/>
              <a:ext cx="146050" cy="282575"/>
            </a:xfrm>
            <a:custGeom>
              <a:avLst/>
              <a:gdLst>
                <a:gd name="T0" fmla="*/ 7 w 92"/>
                <a:gd name="T1" fmla="*/ 0 h 178"/>
                <a:gd name="T2" fmla="*/ 0 w 92"/>
                <a:gd name="T3" fmla="*/ 28 h 178"/>
                <a:gd name="T4" fmla="*/ 20 w 92"/>
                <a:gd name="T5" fmla="*/ 178 h 178"/>
                <a:gd name="T6" fmla="*/ 92 w 92"/>
                <a:gd name="T7" fmla="*/ 105 h 178"/>
                <a:gd name="T8" fmla="*/ 7 w 92"/>
                <a:gd name="T9" fmla="*/ 0 h 178"/>
              </a:gdLst>
              <a:ahLst/>
              <a:cxnLst>
                <a:cxn ang="0">
                  <a:pos x="T0" y="T1"/>
                </a:cxn>
                <a:cxn ang="0">
                  <a:pos x="T2" y="T3"/>
                </a:cxn>
                <a:cxn ang="0">
                  <a:pos x="T4" y="T5"/>
                </a:cxn>
                <a:cxn ang="0">
                  <a:pos x="T6" y="T7"/>
                </a:cxn>
                <a:cxn ang="0">
                  <a:pos x="T8" y="T9"/>
                </a:cxn>
              </a:cxnLst>
              <a:rect l="0" t="0" r="r" b="b"/>
              <a:pathLst>
                <a:path w="92" h="178">
                  <a:moveTo>
                    <a:pt x="7" y="0"/>
                  </a:moveTo>
                  <a:lnTo>
                    <a:pt x="0" y="28"/>
                  </a:lnTo>
                  <a:lnTo>
                    <a:pt x="20" y="178"/>
                  </a:lnTo>
                  <a:lnTo>
                    <a:pt x="92" y="105"/>
                  </a:lnTo>
                  <a:lnTo>
                    <a:pt x="7"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5" name="Freeform 45"/>
            <p:cNvSpPr>
              <a:spLocks/>
            </p:cNvSpPr>
            <p:nvPr/>
          </p:nvSpPr>
          <p:spPr bwMode="auto">
            <a:xfrm>
              <a:off x="5035550" y="1902619"/>
              <a:ext cx="268288" cy="92075"/>
            </a:xfrm>
            <a:custGeom>
              <a:avLst/>
              <a:gdLst>
                <a:gd name="T0" fmla="*/ 0 w 167"/>
                <a:gd name="T1" fmla="*/ 0 h 58"/>
                <a:gd name="T2" fmla="*/ 0 w 167"/>
                <a:gd name="T3" fmla="*/ 6 h 58"/>
                <a:gd name="T4" fmla="*/ 83 w 167"/>
                <a:gd name="T5" fmla="*/ 58 h 58"/>
                <a:gd name="T6" fmla="*/ 85 w 167"/>
                <a:gd name="T7" fmla="*/ 58 h 58"/>
                <a:gd name="T8" fmla="*/ 167 w 167"/>
                <a:gd name="T9" fmla="*/ 9 h 58"/>
                <a:gd name="T10" fmla="*/ 167 w 167"/>
                <a:gd name="T11" fmla="*/ 0 h 58"/>
                <a:gd name="T12" fmla="*/ 0 w 167"/>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67" h="58">
                  <a:moveTo>
                    <a:pt x="0" y="0"/>
                  </a:moveTo>
                  <a:cubicBezTo>
                    <a:pt x="0" y="6"/>
                    <a:pt x="0" y="6"/>
                    <a:pt x="0" y="6"/>
                  </a:cubicBezTo>
                  <a:cubicBezTo>
                    <a:pt x="0" y="6"/>
                    <a:pt x="43" y="56"/>
                    <a:pt x="83" y="58"/>
                  </a:cubicBezTo>
                  <a:cubicBezTo>
                    <a:pt x="84" y="58"/>
                    <a:pt x="85" y="58"/>
                    <a:pt x="85" y="58"/>
                  </a:cubicBezTo>
                  <a:cubicBezTo>
                    <a:pt x="125" y="58"/>
                    <a:pt x="167" y="9"/>
                    <a:pt x="167" y="9"/>
                  </a:cubicBezTo>
                  <a:cubicBezTo>
                    <a:pt x="167" y="0"/>
                    <a:pt x="167" y="0"/>
                    <a:pt x="167" y="0"/>
                  </a:cubicBezTo>
                  <a:cubicBezTo>
                    <a:pt x="0" y="0"/>
                    <a:pt x="0" y="0"/>
                    <a:pt x="0" y="0"/>
                  </a:cubicBezTo>
                </a:path>
              </a:pathLst>
            </a:custGeom>
            <a:solidFill>
              <a:srgbClr val="C5A0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6" name="Freeform 46"/>
            <p:cNvSpPr>
              <a:spLocks/>
            </p:cNvSpPr>
            <p:nvPr/>
          </p:nvSpPr>
          <p:spPr bwMode="auto">
            <a:xfrm>
              <a:off x="4757738" y="1205707"/>
              <a:ext cx="823913" cy="758825"/>
            </a:xfrm>
            <a:custGeom>
              <a:avLst/>
              <a:gdLst>
                <a:gd name="T0" fmla="*/ 257 w 513"/>
                <a:gd name="T1" fmla="*/ 0 h 473"/>
                <a:gd name="T2" fmla="*/ 115 w 513"/>
                <a:gd name="T3" fmla="*/ 378 h 473"/>
                <a:gd name="T4" fmla="*/ 257 w 513"/>
                <a:gd name="T5" fmla="*/ 473 h 473"/>
                <a:gd name="T6" fmla="*/ 398 w 513"/>
                <a:gd name="T7" fmla="*/ 378 h 473"/>
                <a:gd name="T8" fmla="*/ 257 w 513"/>
                <a:gd name="T9" fmla="*/ 0 h 473"/>
              </a:gdLst>
              <a:ahLst/>
              <a:cxnLst>
                <a:cxn ang="0">
                  <a:pos x="T0" y="T1"/>
                </a:cxn>
                <a:cxn ang="0">
                  <a:pos x="T2" y="T3"/>
                </a:cxn>
                <a:cxn ang="0">
                  <a:pos x="T4" y="T5"/>
                </a:cxn>
                <a:cxn ang="0">
                  <a:pos x="T6" y="T7"/>
                </a:cxn>
                <a:cxn ang="0">
                  <a:pos x="T8" y="T9"/>
                </a:cxn>
              </a:cxnLst>
              <a:rect l="0" t="0" r="r" b="b"/>
              <a:pathLst>
                <a:path w="513" h="473">
                  <a:moveTo>
                    <a:pt x="257" y="0"/>
                  </a:moveTo>
                  <a:cubicBezTo>
                    <a:pt x="0" y="0"/>
                    <a:pt x="98" y="351"/>
                    <a:pt x="115" y="378"/>
                  </a:cubicBezTo>
                  <a:cubicBezTo>
                    <a:pt x="134" y="408"/>
                    <a:pt x="215" y="473"/>
                    <a:pt x="257" y="473"/>
                  </a:cubicBezTo>
                  <a:cubicBezTo>
                    <a:pt x="298" y="473"/>
                    <a:pt x="380" y="408"/>
                    <a:pt x="398" y="378"/>
                  </a:cubicBezTo>
                  <a:cubicBezTo>
                    <a:pt x="415" y="351"/>
                    <a:pt x="513" y="0"/>
                    <a:pt x="257" y="0"/>
                  </a:cubicBezTo>
                  <a:close/>
                </a:path>
              </a:pathLst>
            </a:custGeom>
            <a:solidFill>
              <a:srgbClr val="F6C89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7" name="Freeform 47"/>
            <p:cNvSpPr>
              <a:spLocks/>
            </p:cNvSpPr>
            <p:nvPr/>
          </p:nvSpPr>
          <p:spPr bwMode="auto">
            <a:xfrm>
              <a:off x="4810125" y="1158082"/>
              <a:ext cx="673100" cy="517525"/>
            </a:xfrm>
            <a:custGeom>
              <a:avLst/>
              <a:gdLst>
                <a:gd name="T0" fmla="*/ 407 w 420"/>
                <a:gd name="T1" fmla="*/ 269 h 322"/>
                <a:gd name="T2" fmla="*/ 361 w 420"/>
                <a:gd name="T3" fmla="*/ 57 h 322"/>
                <a:gd name="T4" fmla="*/ 103 w 420"/>
                <a:gd name="T5" fmla="*/ 52 h 322"/>
                <a:gd name="T6" fmla="*/ 48 w 420"/>
                <a:gd name="T7" fmla="*/ 270 h 322"/>
                <a:gd name="T8" fmla="*/ 60 w 420"/>
                <a:gd name="T9" fmla="*/ 322 h 322"/>
                <a:gd name="T10" fmla="*/ 81 w 420"/>
                <a:gd name="T11" fmla="*/ 321 h 322"/>
                <a:gd name="T12" fmla="*/ 65 w 420"/>
                <a:gd name="T13" fmla="*/ 283 h 322"/>
                <a:gd name="T14" fmla="*/ 61 w 420"/>
                <a:gd name="T15" fmla="*/ 251 h 322"/>
                <a:gd name="T16" fmla="*/ 133 w 420"/>
                <a:gd name="T17" fmla="*/ 103 h 322"/>
                <a:gd name="T18" fmla="*/ 222 w 420"/>
                <a:gd name="T19" fmla="*/ 139 h 322"/>
                <a:gd name="T20" fmla="*/ 308 w 420"/>
                <a:gd name="T21" fmla="*/ 101 h 322"/>
                <a:gd name="T22" fmla="*/ 393 w 420"/>
                <a:gd name="T23" fmla="*/ 249 h 322"/>
                <a:gd name="T24" fmla="*/ 375 w 420"/>
                <a:gd name="T25" fmla="*/ 316 h 322"/>
                <a:gd name="T26" fmla="*/ 397 w 420"/>
                <a:gd name="T27" fmla="*/ 314 h 322"/>
                <a:gd name="T28" fmla="*/ 407 w 420"/>
                <a:gd name="T29" fmla="*/ 269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0" h="322">
                  <a:moveTo>
                    <a:pt x="407" y="269"/>
                  </a:moveTo>
                  <a:cubicBezTo>
                    <a:pt x="420" y="204"/>
                    <a:pt x="411" y="52"/>
                    <a:pt x="361" y="57"/>
                  </a:cubicBezTo>
                  <a:cubicBezTo>
                    <a:pt x="313" y="9"/>
                    <a:pt x="149" y="0"/>
                    <a:pt x="103" y="52"/>
                  </a:cubicBezTo>
                  <a:cubicBezTo>
                    <a:pt x="0" y="72"/>
                    <a:pt x="48" y="270"/>
                    <a:pt x="48" y="270"/>
                  </a:cubicBezTo>
                  <a:cubicBezTo>
                    <a:pt x="51" y="290"/>
                    <a:pt x="56" y="307"/>
                    <a:pt x="60" y="322"/>
                  </a:cubicBezTo>
                  <a:cubicBezTo>
                    <a:pt x="67" y="322"/>
                    <a:pt x="74" y="321"/>
                    <a:pt x="81" y="321"/>
                  </a:cubicBezTo>
                  <a:cubicBezTo>
                    <a:pt x="74" y="307"/>
                    <a:pt x="67" y="293"/>
                    <a:pt x="65" y="283"/>
                  </a:cubicBezTo>
                  <a:cubicBezTo>
                    <a:pt x="64" y="277"/>
                    <a:pt x="61" y="256"/>
                    <a:pt x="61" y="251"/>
                  </a:cubicBezTo>
                  <a:cubicBezTo>
                    <a:pt x="62" y="215"/>
                    <a:pt x="88" y="111"/>
                    <a:pt x="133" y="103"/>
                  </a:cubicBezTo>
                  <a:cubicBezTo>
                    <a:pt x="150" y="100"/>
                    <a:pt x="193" y="139"/>
                    <a:pt x="222" y="139"/>
                  </a:cubicBezTo>
                  <a:cubicBezTo>
                    <a:pt x="251" y="138"/>
                    <a:pt x="289" y="99"/>
                    <a:pt x="308" y="101"/>
                  </a:cubicBezTo>
                  <a:cubicBezTo>
                    <a:pt x="355" y="108"/>
                    <a:pt x="394" y="203"/>
                    <a:pt x="393" y="249"/>
                  </a:cubicBezTo>
                  <a:cubicBezTo>
                    <a:pt x="393" y="255"/>
                    <a:pt x="386" y="291"/>
                    <a:pt x="375" y="316"/>
                  </a:cubicBezTo>
                  <a:cubicBezTo>
                    <a:pt x="382" y="315"/>
                    <a:pt x="390" y="315"/>
                    <a:pt x="397" y="314"/>
                  </a:cubicBezTo>
                  <a:cubicBezTo>
                    <a:pt x="401" y="301"/>
                    <a:pt x="404" y="286"/>
                    <a:pt x="407" y="269"/>
                  </a:cubicBezTo>
                  <a:close/>
                </a:path>
              </a:pathLst>
            </a:custGeom>
            <a:solidFill>
              <a:srgbClr val="80604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8" name="Freeform 48"/>
            <p:cNvSpPr>
              <a:spLocks/>
            </p:cNvSpPr>
            <p:nvPr/>
          </p:nvSpPr>
          <p:spPr bwMode="auto">
            <a:xfrm>
              <a:off x="5170488" y="1958182"/>
              <a:ext cx="142875" cy="284163"/>
            </a:xfrm>
            <a:custGeom>
              <a:avLst/>
              <a:gdLst>
                <a:gd name="T0" fmla="*/ 84 w 90"/>
                <a:gd name="T1" fmla="*/ 0 h 179"/>
                <a:gd name="T2" fmla="*/ 90 w 90"/>
                <a:gd name="T3" fmla="*/ 28 h 179"/>
                <a:gd name="T4" fmla="*/ 70 w 90"/>
                <a:gd name="T5" fmla="*/ 179 h 179"/>
                <a:gd name="T6" fmla="*/ 0 w 90"/>
                <a:gd name="T7" fmla="*/ 105 h 179"/>
                <a:gd name="T8" fmla="*/ 84 w 90"/>
                <a:gd name="T9" fmla="*/ 0 h 179"/>
              </a:gdLst>
              <a:ahLst/>
              <a:cxnLst>
                <a:cxn ang="0">
                  <a:pos x="T0" y="T1"/>
                </a:cxn>
                <a:cxn ang="0">
                  <a:pos x="T2" y="T3"/>
                </a:cxn>
                <a:cxn ang="0">
                  <a:pos x="T4" y="T5"/>
                </a:cxn>
                <a:cxn ang="0">
                  <a:pos x="T6" y="T7"/>
                </a:cxn>
                <a:cxn ang="0">
                  <a:pos x="T8" y="T9"/>
                </a:cxn>
              </a:cxnLst>
              <a:rect l="0" t="0" r="r" b="b"/>
              <a:pathLst>
                <a:path w="90" h="179">
                  <a:moveTo>
                    <a:pt x="84" y="0"/>
                  </a:moveTo>
                  <a:lnTo>
                    <a:pt x="90" y="28"/>
                  </a:lnTo>
                  <a:lnTo>
                    <a:pt x="70" y="179"/>
                  </a:lnTo>
                  <a:lnTo>
                    <a:pt x="0" y="105"/>
                  </a:lnTo>
                  <a:lnTo>
                    <a:pt x="84" y="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9" name="Freeform 49"/>
            <p:cNvSpPr>
              <a:spLocks/>
            </p:cNvSpPr>
            <p:nvPr/>
          </p:nvSpPr>
          <p:spPr bwMode="auto">
            <a:xfrm>
              <a:off x="5170488" y="1958182"/>
              <a:ext cx="142875" cy="284163"/>
            </a:xfrm>
            <a:custGeom>
              <a:avLst/>
              <a:gdLst>
                <a:gd name="T0" fmla="*/ 84 w 90"/>
                <a:gd name="T1" fmla="*/ 0 h 179"/>
                <a:gd name="T2" fmla="*/ 90 w 90"/>
                <a:gd name="T3" fmla="*/ 28 h 179"/>
                <a:gd name="T4" fmla="*/ 70 w 90"/>
                <a:gd name="T5" fmla="*/ 179 h 179"/>
                <a:gd name="T6" fmla="*/ 0 w 90"/>
                <a:gd name="T7" fmla="*/ 105 h 179"/>
                <a:gd name="T8" fmla="*/ 84 w 90"/>
                <a:gd name="T9" fmla="*/ 0 h 179"/>
              </a:gdLst>
              <a:ahLst/>
              <a:cxnLst>
                <a:cxn ang="0">
                  <a:pos x="T0" y="T1"/>
                </a:cxn>
                <a:cxn ang="0">
                  <a:pos x="T2" y="T3"/>
                </a:cxn>
                <a:cxn ang="0">
                  <a:pos x="T4" y="T5"/>
                </a:cxn>
                <a:cxn ang="0">
                  <a:pos x="T6" y="T7"/>
                </a:cxn>
                <a:cxn ang="0">
                  <a:pos x="T8" y="T9"/>
                </a:cxn>
              </a:cxnLst>
              <a:rect l="0" t="0" r="r" b="b"/>
              <a:pathLst>
                <a:path w="90" h="179">
                  <a:moveTo>
                    <a:pt x="84" y="0"/>
                  </a:moveTo>
                  <a:lnTo>
                    <a:pt x="90" y="28"/>
                  </a:lnTo>
                  <a:lnTo>
                    <a:pt x="70" y="179"/>
                  </a:lnTo>
                  <a:lnTo>
                    <a:pt x="0" y="105"/>
                  </a:lnTo>
                  <a:lnTo>
                    <a:pt x="84"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0" name="Freeform 50"/>
            <p:cNvSpPr>
              <a:spLocks/>
            </p:cNvSpPr>
            <p:nvPr/>
          </p:nvSpPr>
          <p:spPr bwMode="auto">
            <a:xfrm>
              <a:off x="5170488" y="2124869"/>
              <a:ext cx="0" cy="0"/>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rgbClr val="30303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1" name="Freeform 51"/>
            <p:cNvSpPr>
              <a:spLocks/>
            </p:cNvSpPr>
            <p:nvPr/>
          </p:nvSpPr>
          <p:spPr bwMode="auto">
            <a:xfrm>
              <a:off x="5170488" y="2124869"/>
              <a:ext cx="0" cy="0"/>
            </a:xfrm>
            <a:custGeom>
              <a:avLst/>
              <a:gdLst/>
              <a:ahLst/>
              <a:cxnLst>
                <a:cxn ang="0">
                  <a:pos x="0" y="0"/>
                </a:cxn>
                <a:cxn ang="0">
                  <a:pos x="0" y="0"/>
                </a:cxn>
                <a:cxn ang="0">
                  <a:pos x="0" y="0"/>
                </a:cxn>
              </a:cxnLst>
              <a:rect l="0" t="0" r="r" b="b"/>
              <a:pathLst>
                <a:path>
                  <a:moveTo>
                    <a:pt x="0" y="0"/>
                  </a:moveTo>
                  <a:lnTo>
                    <a:pt x="0" y="0"/>
                  </a:lnTo>
                  <a:lnTo>
                    <a:pt x="0"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2" name="Freeform 52"/>
            <p:cNvSpPr>
              <a:spLocks/>
            </p:cNvSpPr>
            <p:nvPr/>
          </p:nvSpPr>
          <p:spPr bwMode="auto">
            <a:xfrm>
              <a:off x="5035550" y="1953419"/>
              <a:ext cx="268288" cy="171450"/>
            </a:xfrm>
            <a:custGeom>
              <a:avLst/>
              <a:gdLst>
                <a:gd name="T0" fmla="*/ 169 w 169"/>
                <a:gd name="T1" fmla="*/ 0 h 108"/>
                <a:gd name="T2" fmla="*/ 85 w 169"/>
                <a:gd name="T3" fmla="*/ 105 h 108"/>
                <a:gd name="T4" fmla="*/ 0 w 169"/>
                <a:gd name="T5" fmla="*/ 0 h 108"/>
                <a:gd name="T6" fmla="*/ 0 w 169"/>
                <a:gd name="T7" fmla="*/ 3 h 108"/>
                <a:gd name="T8" fmla="*/ 85 w 169"/>
                <a:gd name="T9" fmla="*/ 108 h 108"/>
                <a:gd name="T10" fmla="*/ 85 w 169"/>
                <a:gd name="T11" fmla="*/ 108 h 108"/>
                <a:gd name="T12" fmla="*/ 169 w 169"/>
                <a:gd name="T13" fmla="*/ 3 h 108"/>
                <a:gd name="T14" fmla="*/ 169 w 169"/>
                <a:gd name="T15" fmla="*/ 0 h 1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9" h="108">
                  <a:moveTo>
                    <a:pt x="169" y="0"/>
                  </a:moveTo>
                  <a:lnTo>
                    <a:pt x="85" y="105"/>
                  </a:lnTo>
                  <a:lnTo>
                    <a:pt x="0" y="0"/>
                  </a:lnTo>
                  <a:lnTo>
                    <a:pt x="0" y="3"/>
                  </a:lnTo>
                  <a:lnTo>
                    <a:pt x="85" y="108"/>
                  </a:lnTo>
                  <a:lnTo>
                    <a:pt x="85" y="108"/>
                  </a:lnTo>
                  <a:lnTo>
                    <a:pt x="169" y="3"/>
                  </a:lnTo>
                  <a:lnTo>
                    <a:pt x="169" y="0"/>
                  </a:lnTo>
                  <a:close/>
                </a:path>
              </a:pathLst>
            </a:custGeom>
            <a:solidFill>
              <a:srgbClr val="E9BE9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3" name="Freeform 53"/>
            <p:cNvSpPr>
              <a:spLocks/>
            </p:cNvSpPr>
            <p:nvPr/>
          </p:nvSpPr>
          <p:spPr bwMode="auto">
            <a:xfrm>
              <a:off x="5035550" y="1953419"/>
              <a:ext cx="268288" cy="171450"/>
            </a:xfrm>
            <a:custGeom>
              <a:avLst/>
              <a:gdLst>
                <a:gd name="T0" fmla="*/ 169 w 169"/>
                <a:gd name="T1" fmla="*/ 0 h 108"/>
                <a:gd name="T2" fmla="*/ 85 w 169"/>
                <a:gd name="T3" fmla="*/ 105 h 108"/>
                <a:gd name="T4" fmla="*/ 0 w 169"/>
                <a:gd name="T5" fmla="*/ 0 h 108"/>
                <a:gd name="T6" fmla="*/ 0 w 169"/>
                <a:gd name="T7" fmla="*/ 3 h 108"/>
                <a:gd name="T8" fmla="*/ 85 w 169"/>
                <a:gd name="T9" fmla="*/ 108 h 108"/>
                <a:gd name="T10" fmla="*/ 85 w 169"/>
                <a:gd name="T11" fmla="*/ 108 h 108"/>
                <a:gd name="T12" fmla="*/ 169 w 169"/>
                <a:gd name="T13" fmla="*/ 3 h 108"/>
                <a:gd name="T14" fmla="*/ 169 w 169"/>
                <a:gd name="T15" fmla="*/ 0 h 1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9" h="108">
                  <a:moveTo>
                    <a:pt x="169" y="0"/>
                  </a:moveTo>
                  <a:lnTo>
                    <a:pt x="85" y="105"/>
                  </a:lnTo>
                  <a:lnTo>
                    <a:pt x="0" y="0"/>
                  </a:lnTo>
                  <a:lnTo>
                    <a:pt x="0" y="3"/>
                  </a:lnTo>
                  <a:lnTo>
                    <a:pt x="85" y="108"/>
                  </a:lnTo>
                  <a:lnTo>
                    <a:pt x="85" y="108"/>
                  </a:lnTo>
                  <a:lnTo>
                    <a:pt x="169" y="3"/>
                  </a:lnTo>
                  <a:lnTo>
                    <a:pt x="169"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4" name="Rectangle 54"/>
            <p:cNvSpPr>
              <a:spLocks noChangeArrowheads="1"/>
            </p:cNvSpPr>
            <p:nvPr/>
          </p:nvSpPr>
          <p:spPr bwMode="auto">
            <a:xfrm>
              <a:off x="5145088" y="2237582"/>
              <a:ext cx="49213" cy="1588"/>
            </a:xfrm>
            <a:prstGeom prst="rect">
              <a:avLst/>
            </a:prstGeom>
            <a:solidFill>
              <a:srgbClr val="2E2E2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5" name="Rectangle 55"/>
            <p:cNvSpPr>
              <a:spLocks noChangeArrowheads="1"/>
            </p:cNvSpPr>
            <p:nvPr/>
          </p:nvSpPr>
          <p:spPr bwMode="auto">
            <a:xfrm>
              <a:off x="5145088" y="2237582"/>
              <a:ext cx="49213" cy="1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6" name="Freeform 56"/>
            <p:cNvSpPr>
              <a:spLocks/>
            </p:cNvSpPr>
            <p:nvPr/>
          </p:nvSpPr>
          <p:spPr bwMode="auto">
            <a:xfrm>
              <a:off x="5011738" y="1745457"/>
              <a:ext cx="315913" cy="46038"/>
            </a:xfrm>
            <a:custGeom>
              <a:avLst/>
              <a:gdLst>
                <a:gd name="T0" fmla="*/ 105 w 197"/>
                <a:gd name="T1" fmla="*/ 0 h 29"/>
                <a:gd name="T2" fmla="*/ 99 w 197"/>
                <a:gd name="T3" fmla="*/ 5 h 29"/>
                <a:gd name="T4" fmla="*/ 92 w 197"/>
                <a:gd name="T5" fmla="*/ 0 h 29"/>
                <a:gd name="T6" fmla="*/ 0 w 197"/>
                <a:gd name="T7" fmla="*/ 29 h 29"/>
                <a:gd name="T8" fmla="*/ 90 w 197"/>
                <a:gd name="T9" fmla="*/ 26 h 29"/>
                <a:gd name="T10" fmla="*/ 99 w 197"/>
                <a:gd name="T11" fmla="*/ 15 h 29"/>
                <a:gd name="T12" fmla="*/ 107 w 197"/>
                <a:gd name="T13" fmla="*/ 26 h 29"/>
                <a:gd name="T14" fmla="*/ 197 w 197"/>
                <a:gd name="T15" fmla="*/ 29 h 29"/>
                <a:gd name="T16" fmla="*/ 105 w 197"/>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29">
                  <a:moveTo>
                    <a:pt x="105" y="0"/>
                  </a:moveTo>
                  <a:cubicBezTo>
                    <a:pt x="101" y="0"/>
                    <a:pt x="99" y="5"/>
                    <a:pt x="99" y="5"/>
                  </a:cubicBezTo>
                  <a:cubicBezTo>
                    <a:pt x="99" y="5"/>
                    <a:pt x="96" y="0"/>
                    <a:pt x="92" y="0"/>
                  </a:cubicBezTo>
                  <a:cubicBezTo>
                    <a:pt x="78" y="0"/>
                    <a:pt x="17" y="6"/>
                    <a:pt x="0" y="29"/>
                  </a:cubicBezTo>
                  <a:cubicBezTo>
                    <a:pt x="0" y="29"/>
                    <a:pt x="85" y="27"/>
                    <a:pt x="90" y="26"/>
                  </a:cubicBezTo>
                  <a:cubicBezTo>
                    <a:pt x="94" y="24"/>
                    <a:pt x="99" y="15"/>
                    <a:pt x="99" y="15"/>
                  </a:cubicBezTo>
                  <a:cubicBezTo>
                    <a:pt x="99" y="15"/>
                    <a:pt x="103" y="24"/>
                    <a:pt x="107" y="26"/>
                  </a:cubicBezTo>
                  <a:cubicBezTo>
                    <a:pt x="112" y="27"/>
                    <a:pt x="197" y="29"/>
                    <a:pt x="197" y="29"/>
                  </a:cubicBezTo>
                  <a:cubicBezTo>
                    <a:pt x="180" y="6"/>
                    <a:pt x="120" y="0"/>
                    <a:pt x="105" y="0"/>
                  </a:cubicBezTo>
                  <a:close/>
                </a:path>
              </a:pathLst>
            </a:custGeom>
            <a:solidFill>
              <a:srgbClr val="80604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7" name="Freeform 57"/>
            <p:cNvSpPr>
              <a:spLocks/>
            </p:cNvSpPr>
            <p:nvPr/>
          </p:nvSpPr>
          <p:spPr bwMode="auto">
            <a:xfrm>
              <a:off x="3454400" y="1994694"/>
              <a:ext cx="1247775" cy="565150"/>
            </a:xfrm>
            <a:custGeom>
              <a:avLst/>
              <a:gdLst>
                <a:gd name="T0" fmla="*/ 311 w 777"/>
                <a:gd name="T1" fmla="*/ 0 h 352"/>
                <a:gd name="T2" fmla="*/ 67 w 777"/>
                <a:gd name="T3" fmla="*/ 133 h 352"/>
                <a:gd name="T4" fmla="*/ 0 w 777"/>
                <a:gd name="T5" fmla="*/ 352 h 352"/>
                <a:gd name="T6" fmla="*/ 388 w 777"/>
                <a:gd name="T7" fmla="*/ 352 h 352"/>
                <a:gd name="T8" fmla="*/ 777 w 777"/>
                <a:gd name="T9" fmla="*/ 352 h 352"/>
                <a:gd name="T10" fmla="*/ 710 w 777"/>
                <a:gd name="T11" fmla="*/ 133 h 352"/>
                <a:gd name="T12" fmla="*/ 468 w 777"/>
                <a:gd name="T13" fmla="*/ 1 h 352"/>
                <a:gd name="T14" fmla="*/ 311 w 777"/>
                <a:gd name="T15" fmla="*/ 0 h 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7" h="352">
                  <a:moveTo>
                    <a:pt x="311" y="0"/>
                  </a:moveTo>
                  <a:cubicBezTo>
                    <a:pt x="139" y="75"/>
                    <a:pt x="88" y="115"/>
                    <a:pt x="67" y="133"/>
                  </a:cubicBezTo>
                  <a:cubicBezTo>
                    <a:pt x="36" y="161"/>
                    <a:pt x="18" y="264"/>
                    <a:pt x="0" y="352"/>
                  </a:cubicBezTo>
                  <a:cubicBezTo>
                    <a:pt x="388" y="352"/>
                    <a:pt x="388" y="352"/>
                    <a:pt x="388" y="352"/>
                  </a:cubicBezTo>
                  <a:cubicBezTo>
                    <a:pt x="777" y="352"/>
                    <a:pt x="777" y="352"/>
                    <a:pt x="777" y="352"/>
                  </a:cubicBezTo>
                  <a:cubicBezTo>
                    <a:pt x="758" y="264"/>
                    <a:pt x="741" y="161"/>
                    <a:pt x="710" y="133"/>
                  </a:cubicBezTo>
                  <a:cubicBezTo>
                    <a:pt x="689" y="115"/>
                    <a:pt x="640" y="76"/>
                    <a:pt x="468" y="1"/>
                  </a:cubicBezTo>
                  <a:cubicBezTo>
                    <a:pt x="311" y="0"/>
                    <a:pt x="311" y="0"/>
                    <a:pt x="311" y="0"/>
                  </a:cubicBezTo>
                </a:path>
              </a:pathLst>
            </a:custGeom>
            <a:solidFill>
              <a:srgbClr val="FFDEC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8" name="Freeform 58"/>
            <p:cNvSpPr>
              <a:spLocks/>
            </p:cNvSpPr>
            <p:nvPr/>
          </p:nvSpPr>
          <p:spPr bwMode="auto">
            <a:xfrm>
              <a:off x="3454400" y="1994694"/>
              <a:ext cx="1247775" cy="565150"/>
            </a:xfrm>
            <a:custGeom>
              <a:avLst/>
              <a:gdLst>
                <a:gd name="T0" fmla="*/ 311 w 777"/>
                <a:gd name="T1" fmla="*/ 0 h 352"/>
                <a:gd name="T2" fmla="*/ 67 w 777"/>
                <a:gd name="T3" fmla="*/ 133 h 352"/>
                <a:gd name="T4" fmla="*/ 0 w 777"/>
                <a:gd name="T5" fmla="*/ 352 h 352"/>
                <a:gd name="T6" fmla="*/ 388 w 777"/>
                <a:gd name="T7" fmla="*/ 352 h 352"/>
                <a:gd name="T8" fmla="*/ 777 w 777"/>
                <a:gd name="T9" fmla="*/ 352 h 352"/>
                <a:gd name="T10" fmla="*/ 710 w 777"/>
                <a:gd name="T11" fmla="*/ 133 h 352"/>
                <a:gd name="T12" fmla="*/ 468 w 777"/>
                <a:gd name="T13" fmla="*/ 1 h 352"/>
                <a:gd name="T14" fmla="*/ 311 w 777"/>
                <a:gd name="T15" fmla="*/ 0 h 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7" h="352">
                  <a:moveTo>
                    <a:pt x="311" y="0"/>
                  </a:moveTo>
                  <a:cubicBezTo>
                    <a:pt x="139" y="75"/>
                    <a:pt x="88" y="115"/>
                    <a:pt x="67" y="133"/>
                  </a:cubicBezTo>
                  <a:cubicBezTo>
                    <a:pt x="36" y="161"/>
                    <a:pt x="18" y="264"/>
                    <a:pt x="0" y="352"/>
                  </a:cubicBezTo>
                  <a:cubicBezTo>
                    <a:pt x="388" y="352"/>
                    <a:pt x="388" y="352"/>
                    <a:pt x="388" y="352"/>
                  </a:cubicBezTo>
                  <a:cubicBezTo>
                    <a:pt x="777" y="352"/>
                    <a:pt x="777" y="352"/>
                    <a:pt x="777" y="352"/>
                  </a:cubicBezTo>
                  <a:cubicBezTo>
                    <a:pt x="758" y="264"/>
                    <a:pt x="741" y="161"/>
                    <a:pt x="710" y="133"/>
                  </a:cubicBezTo>
                  <a:cubicBezTo>
                    <a:pt x="689" y="115"/>
                    <a:pt x="640" y="76"/>
                    <a:pt x="468" y="1"/>
                  </a:cubicBezTo>
                  <a:cubicBezTo>
                    <a:pt x="311" y="0"/>
                    <a:pt x="311" y="0"/>
                    <a:pt x="311" y="0"/>
                  </a:cubicBezTo>
                </a:path>
              </a:pathLst>
            </a:custGeom>
            <a:solidFill>
              <a:srgbClr val="C9383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9" name="Freeform 59"/>
            <p:cNvSpPr>
              <a:spLocks/>
            </p:cNvSpPr>
            <p:nvPr/>
          </p:nvSpPr>
          <p:spPr bwMode="auto">
            <a:xfrm>
              <a:off x="3944938" y="1588294"/>
              <a:ext cx="266700" cy="560388"/>
            </a:xfrm>
            <a:custGeom>
              <a:avLst/>
              <a:gdLst>
                <a:gd name="T0" fmla="*/ 0 w 167"/>
                <a:gd name="T1" fmla="*/ 102 h 349"/>
                <a:gd name="T2" fmla="*/ 0 w 167"/>
                <a:gd name="T3" fmla="*/ 230 h 349"/>
                <a:gd name="T4" fmla="*/ 0 w 167"/>
                <a:gd name="T5" fmla="*/ 293 h 349"/>
                <a:gd name="T6" fmla="*/ 167 w 167"/>
                <a:gd name="T7" fmla="*/ 293 h 349"/>
                <a:gd name="T8" fmla="*/ 167 w 167"/>
                <a:gd name="T9" fmla="*/ 230 h 349"/>
                <a:gd name="T10" fmla="*/ 167 w 167"/>
                <a:gd name="T11" fmla="*/ 102 h 349"/>
                <a:gd name="T12" fmla="*/ 0 w 167"/>
                <a:gd name="T13" fmla="*/ 102 h 349"/>
              </a:gdLst>
              <a:ahLst/>
              <a:cxnLst>
                <a:cxn ang="0">
                  <a:pos x="T0" y="T1"/>
                </a:cxn>
                <a:cxn ang="0">
                  <a:pos x="T2" y="T3"/>
                </a:cxn>
                <a:cxn ang="0">
                  <a:pos x="T4" y="T5"/>
                </a:cxn>
                <a:cxn ang="0">
                  <a:pos x="T6" y="T7"/>
                </a:cxn>
                <a:cxn ang="0">
                  <a:pos x="T8" y="T9"/>
                </a:cxn>
                <a:cxn ang="0">
                  <a:pos x="T10" y="T11"/>
                </a:cxn>
                <a:cxn ang="0">
                  <a:pos x="T12" y="T13"/>
                </a:cxn>
              </a:cxnLst>
              <a:rect l="0" t="0" r="r" b="b"/>
              <a:pathLst>
                <a:path w="167" h="349">
                  <a:moveTo>
                    <a:pt x="0" y="102"/>
                  </a:moveTo>
                  <a:cubicBezTo>
                    <a:pt x="0" y="230"/>
                    <a:pt x="0" y="230"/>
                    <a:pt x="0" y="230"/>
                  </a:cubicBezTo>
                  <a:cubicBezTo>
                    <a:pt x="0" y="293"/>
                    <a:pt x="0" y="293"/>
                    <a:pt x="0" y="293"/>
                  </a:cubicBezTo>
                  <a:cubicBezTo>
                    <a:pt x="46" y="347"/>
                    <a:pt x="121" y="349"/>
                    <a:pt x="167" y="293"/>
                  </a:cubicBezTo>
                  <a:cubicBezTo>
                    <a:pt x="167" y="230"/>
                    <a:pt x="167" y="230"/>
                    <a:pt x="167" y="230"/>
                  </a:cubicBezTo>
                  <a:cubicBezTo>
                    <a:pt x="167" y="102"/>
                    <a:pt x="167" y="102"/>
                    <a:pt x="167" y="102"/>
                  </a:cubicBezTo>
                  <a:cubicBezTo>
                    <a:pt x="167" y="0"/>
                    <a:pt x="0" y="0"/>
                    <a:pt x="0" y="102"/>
                  </a:cubicBezTo>
                </a:path>
              </a:pathLst>
            </a:custGeom>
            <a:solidFill>
              <a:srgbClr val="F6D1A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0" name="Freeform 60"/>
            <p:cNvSpPr>
              <a:spLocks/>
            </p:cNvSpPr>
            <p:nvPr/>
          </p:nvSpPr>
          <p:spPr bwMode="auto">
            <a:xfrm>
              <a:off x="3767138" y="1553369"/>
              <a:ext cx="112713" cy="163513"/>
            </a:xfrm>
            <a:custGeom>
              <a:avLst/>
              <a:gdLst>
                <a:gd name="T0" fmla="*/ 20 w 70"/>
                <a:gd name="T1" fmla="*/ 5 h 102"/>
                <a:gd name="T2" fmla="*/ 61 w 70"/>
                <a:gd name="T3" fmla="*/ 42 h 102"/>
                <a:gd name="T4" fmla="*/ 50 w 70"/>
                <a:gd name="T5" fmla="*/ 97 h 102"/>
                <a:gd name="T6" fmla="*/ 8 w 70"/>
                <a:gd name="T7" fmla="*/ 60 h 102"/>
                <a:gd name="T8" fmla="*/ 20 w 70"/>
                <a:gd name="T9" fmla="*/ 5 h 102"/>
              </a:gdLst>
              <a:ahLst/>
              <a:cxnLst>
                <a:cxn ang="0">
                  <a:pos x="T0" y="T1"/>
                </a:cxn>
                <a:cxn ang="0">
                  <a:pos x="T2" y="T3"/>
                </a:cxn>
                <a:cxn ang="0">
                  <a:pos x="T4" y="T5"/>
                </a:cxn>
                <a:cxn ang="0">
                  <a:pos x="T6" y="T7"/>
                </a:cxn>
                <a:cxn ang="0">
                  <a:pos x="T8" y="T9"/>
                </a:cxn>
              </a:cxnLst>
              <a:rect l="0" t="0" r="r" b="b"/>
              <a:pathLst>
                <a:path w="70" h="102">
                  <a:moveTo>
                    <a:pt x="20" y="5"/>
                  </a:moveTo>
                  <a:cubicBezTo>
                    <a:pt x="34" y="0"/>
                    <a:pt x="53" y="17"/>
                    <a:pt x="61" y="42"/>
                  </a:cubicBezTo>
                  <a:cubicBezTo>
                    <a:pt x="70" y="67"/>
                    <a:pt x="65" y="92"/>
                    <a:pt x="50" y="97"/>
                  </a:cubicBezTo>
                  <a:cubicBezTo>
                    <a:pt x="35" y="102"/>
                    <a:pt x="17" y="85"/>
                    <a:pt x="8" y="60"/>
                  </a:cubicBezTo>
                  <a:cubicBezTo>
                    <a:pt x="0" y="34"/>
                    <a:pt x="5" y="10"/>
                    <a:pt x="20" y="5"/>
                  </a:cubicBezTo>
                  <a:close/>
                </a:path>
              </a:pathLst>
            </a:custGeom>
            <a:solidFill>
              <a:srgbClr val="F6D1A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1" name="Freeform 61"/>
            <p:cNvSpPr>
              <a:spLocks/>
            </p:cNvSpPr>
            <p:nvPr/>
          </p:nvSpPr>
          <p:spPr bwMode="auto">
            <a:xfrm>
              <a:off x="4275138" y="1553369"/>
              <a:ext cx="112713" cy="163513"/>
            </a:xfrm>
            <a:custGeom>
              <a:avLst/>
              <a:gdLst>
                <a:gd name="T0" fmla="*/ 51 w 70"/>
                <a:gd name="T1" fmla="*/ 5 h 102"/>
                <a:gd name="T2" fmla="*/ 9 w 70"/>
                <a:gd name="T3" fmla="*/ 42 h 102"/>
                <a:gd name="T4" fmla="*/ 20 w 70"/>
                <a:gd name="T5" fmla="*/ 97 h 102"/>
                <a:gd name="T6" fmla="*/ 62 w 70"/>
                <a:gd name="T7" fmla="*/ 60 h 102"/>
                <a:gd name="T8" fmla="*/ 51 w 70"/>
                <a:gd name="T9" fmla="*/ 5 h 102"/>
              </a:gdLst>
              <a:ahLst/>
              <a:cxnLst>
                <a:cxn ang="0">
                  <a:pos x="T0" y="T1"/>
                </a:cxn>
                <a:cxn ang="0">
                  <a:pos x="T2" y="T3"/>
                </a:cxn>
                <a:cxn ang="0">
                  <a:pos x="T4" y="T5"/>
                </a:cxn>
                <a:cxn ang="0">
                  <a:pos x="T6" y="T7"/>
                </a:cxn>
                <a:cxn ang="0">
                  <a:pos x="T8" y="T9"/>
                </a:cxn>
              </a:cxnLst>
              <a:rect l="0" t="0" r="r" b="b"/>
              <a:pathLst>
                <a:path w="70" h="102">
                  <a:moveTo>
                    <a:pt x="51" y="5"/>
                  </a:moveTo>
                  <a:cubicBezTo>
                    <a:pt x="36" y="0"/>
                    <a:pt x="17" y="17"/>
                    <a:pt x="9" y="42"/>
                  </a:cubicBezTo>
                  <a:cubicBezTo>
                    <a:pt x="0" y="67"/>
                    <a:pt x="6" y="92"/>
                    <a:pt x="20" y="97"/>
                  </a:cubicBezTo>
                  <a:cubicBezTo>
                    <a:pt x="35" y="102"/>
                    <a:pt x="54" y="85"/>
                    <a:pt x="62" y="60"/>
                  </a:cubicBezTo>
                  <a:cubicBezTo>
                    <a:pt x="70" y="34"/>
                    <a:pt x="65" y="10"/>
                    <a:pt x="51" y="5"/>
                  </a:cubicBezTo>
                  <a:close/>
                </a:path>
              </a:pathLst>
            </a:custGeom>
            <a:solidFill>
              <a:srgbClr val="F6D1A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2" name="Freeform 62"/>
            <p:cNvSpPr>
              <a:spLocks/>
            </p:cNvSpPr>
            <p:nvPr/>
          </p:nvSpPr>
          <p:spPr bwMode="auto">
            <a:xfrm>
              <a:off x="3944938" y="1902619"/>
              <a:ext cx="266700" cy="92075"/>
            </a:xfrm>
            <a:custGeom>
              <a:avLst/>
              <a:gdLst>
                <a:gd name="T0" fmla="*/ 0 w 167"/>
                <a:gd name="T1" fmla="*/ 0 h 58"/>
                <a:gd name="T2" fmla="*/ 0 w 167"/>
                <a:gd name="T3" fmla="*/ 6 h 58"/>
                <a:gd name="T4" fmla="*/ 83 w 167"/>
                <a:gd name="T5" fmla="*/ 58 h 58"/>
                <a:gd name="T6" fmla="*/ 85 w 167"/>
                <a:gd name="T7" fmla="*/ 58 h 58"/>
                <a:gd name="T8" fmla="*/ 167 w 167"/>
                <a:gd name="T9" fmla="*/ 9 h 58"/>
                <a:gd name="T10" fmla="*/ 167 w 167"/>
                <a:gd name="T11" fmla="*/ 0 h 58"/>
                <a:gd name="T12" fmla="*/ 0 w 167"/>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67" h="58">
                  <a:moveTo>
                    <a:pt x="0" y="0"/>
                  </a:moveTo>
                  <a:cubicBezTo>
                    <a:pt x="0" y="6"/>
                    <a:pt x="0" y="6"/>
                    <a:pt x="0" y="6"/>
                  </a:cubicBezTo>
                  <a:cubicBezTo>
                    <a:pt x="0" y="6"/>
                    <a:pt x="43" y="56"/>
                    <a:pt x="83" y="58"/>
                  </a:cubicBezTo>
                  <a:cubicBezTo>
                    <a:pt x="84" y="58"/>
                    <a:pt x="85" y="58"/>
                    <a:pt x="85" y="58"/>
                  </a:cubicBezTo>
                  <a:cubicBezTo>
                    <a:pt x="125" y="58"/>
                    <a:pt x="167" y="9"/>
                    <a:pt x="167" y="9"/>
                  </a:cubicBezTo>
                  <a:cubicBezTo>
                    <a:pt x="167" y="0"/>
                    <a:pt x="167" y="0"/>
                    <a:pt x="167" y="0"/>
                  </a:cubicBezTo>
                  <a:cubicBezTo>
                    <a:pt x="0" y="0"/>
                    <a:pt x="0" y="0"/>
                    <a:pt x="0" y="0"/>
                  </a:cubicBezTo>
                </a:path>
              </a:pathLst>
            </a:custGeom>
            <a:solidFill>
              <a:srgbClr val="C5A78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3" name="Freeform 63"/>
            <p:cNvSpPr>
              <a:spLocks/>
            </p:cNvSpPr>
            <p:nvPr/>
          </p:nvSpPr>
          <p:spPr bwMode="auto">
            <a:xfrm>
              <a:off x="3667125" y="1205707"/>
              <a:ext cx="822325" cy="758825"/>
            </a:xfrm>
            <a:custGeom>
              <a:avLst/>
              <a:gdLst>
                <a:gd name="T0" fmla="*/ 257 w 513"/>
                <a:gd name="T1" fmla="*/ 0 h 473"/>
                <a:gd name="T2" fmla="*/ 115 w 513"/>
                <a:gd name="T3" fmla="*/ 378 h 473"/>
                <a:gd name="T4" fmla="*/ 257 w 513"/>
                <a:gd name="T5" fmla="*/ 473 h 473"/>
                <a:gd name="T6" fmla="*/ 398 w 513"/>
                <a:gd name="T7" fmla="*/ 378 h 473"/>
                <a:gd name="T8" fmla="*/ 257 w 513"/>
                <a:gd name="T9" fmla="*/ 0 h 473"/>
              </a:gdLst>
              <a:ahLst/>
              <a:cxnLst>
                <a:cxn ang="0">
                  <a:pos x="T0" y="T1"/>
                </a:cxn>
                <a:cxn ang="0">
                  <a:pos x="T2" y="T3"/>
                </a:cxn>
                <a:cxn ang="0">
                  <a:pos x="T4" y="T5"/>
                </a:cxn>
                <a:cxn ang="0">
                  <a:pos x="T6" y="T7"/>
                </a:cxn>
                <a:cxn ang="0">
                  <a:pos x="T8" y="T9"/>
                </a:cxn>
              </a:cxnLst>
              <a:rect l="0" t="0" r="r" b="b"/>
              <a:pathLst>
                <a:path w="513" h="473">
                  <a:moveTo>
                    <a:pt x="257" y="0"/>
                  </a:moveTo>
                  <a:cubicBezTo>
                    <a:pt x="0" y="0"/>
                    <a:pt x="98" y="351"/>
                    <a:pt x="115" y="378"/>
                  </a:cubicBezTo>
                  <a:cubicBezTo>
                    <a:pt x="134" y="408"/>
                    <a:pt x="215" y="473"/>
                    <a:pt x="257" y="473"/>
                  </a:cubicBezTo>
                  <a:cubicBezTo>
                    <a:pt x="298" y="473"/>
                    <a:pt x="380" y="408"/>
                    <a:pt x="398" y="378"/>
                  </a:cubicBezTo>
                  <a:cubicBezTo>
                    <a:pt x="415" y="351"/>
                    <a:pt x="513" y="0"/>
                    <a:pt x="257" y="0"/>
                  </a:cubicBezTo>
                  <a:close/>
                </a:path>
              </a:pathLst>
            </a:custGeom>
            <a:solidFill>
              <a:srgbClr val="F6D1A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4" name="Freeform 64"/>
            <p:cNvSpPr>
              <a:spLocks noEditPoints="1"/>
            </p:cNvSpPr>
            <p:nvPr/>
          </p:nvSpPr>
          <p:spPr bwMode="auto">
            <a:xfrm>
              <a:off x="3762375" y="1108869"/>
              <a:ext cx="649288" cy="582613"/>
            </a:xfrm>
            <a:custGeom>
              <a:avLst/>
              <a:gdLst>
                <a:gd name="T0" fmla="*/ 312 w 404"/>
                <a:gd name="T1" fmla="*/ 68 h 363"/>
                <a:gd name="T2" fmla="*/ 51 w 404"/>
                <a:gd name="T3" fmla="*/ 97 h 363"/>
                <a:gd name="T4" fmla="*/ 30 w 404"/>
                <a:gd name="T5" fmla="*/ 357 h 363"/>
                <a:gd name="T6" fmla="*/ 30 w 404"/>
                <a:gd name="T7" fmla="*/ 357 h 363"/>
                <a:gd name="T8" fmla="*/ 31 w 404"/>
                <a:gd name="T9" fmla="*/ 360 h 363"/>
                <a:gd name="T10" fmla="*/ 33 w 404"/>
                <a:gd name="T11" fmla="*/ 363 h 363"/>
                <a:gd name="T12" fmla="*/ 37 w 404"/>
                <a:gd name="T13" fmla="*/ 362 h 363"/>
                <a:gd name="T14" fmla="*/ 38 w 404"/>
                <a:gd name="T15" fmla="*/ 361 h 363"/>
                <a:gd name="T16" fmla="*/ 38 w 404"/>
                <a:gd name="T17" fmla="*/ 339 h 363"/>
                <a:gd name="T18" fmla="*/ 33 w 404"/>
                <a:gd name="T19" fmla="*/ 307 h 363"/>
                <a:gd name="T20" fmla="*/ 77 w 404"/>
                <a:gd name="T21" fmla="*/ 183 h 363"/>
                <a:gd name="T22" fmla="*/ 86 w 404"/>
                <a:gd name="T23" fmla="*/ 171 h 363"/>
                <a:gd name="T24" fmla="*/ 97 w 404"/>
                <a:gd name="T25" fmla="*/ 158 h 363"/>
                <a:gd name="T26" fmla="*/ 103 w 404"/>
                <a:gd name="T27" fmla="*/ 154 h 363"/>
                <a:gd name="T28" fmla="*/ 242 w 404"/>
                <a:gd name="T29" fmla="*/ 175 h 363"/>
                <a:gd name="T30" fmla="*/ 280 w 404"/>
                <a:gd name="T31" fmla="*/ 151 h 363"/>
                <a:gd name="T32" fmla="*/ 311 w 404"/>
                <a:gd name="T33" fmla="*/ 176 h 363"/>
                <a:gd name="T34" fmla="*/ 360 w 404"/>
                <a:gd name="T35" fmla="*/ 315 h 363"/>
                <a:gd name="T36" fmla="*/ 356 w 404"/>
                <a:gd name="T37" fmla="*/ 339 h 363"/>
                <a:gd name="T38" fmla="*/ 356 w 404"/>
                <a:gd name="T39" fmla="*/ 361 h 363"/>
                <a:gd name="T40" fmla="*/ 357 w 404"/>
                <a:gd name="T41" fmla="*/ 362 h 363"/>
                <a:gd name="T42" fmla="*/ 361 w 404"/>
                <a:gd name="T43" fmla="*/ 363 h 363"/>
                <a:gd name="T44" fmla="*/ 363 w 404"/>
                <a:gd name="T45" fmla="*/ 360 h 363"/>
                <a:gd name="T46" fmla="*/ 364 w 404"/>
                <a:gd name="T47" fmla="*/ 351 h 363"/>
                <a:gd name="T48" fmla="*/ 366 w 404"/>
                <a:gd name="T49" fmla="*/ 338 h 363"/>
                <a:gd name="T50" fmla="*/ 312 w 404"/>
                <a:gd name="T51" fmla="*/ 68 h 363"/>
                <a:gd name="T52" fmla="*/ 180 w 404"/>
                <a:gd name="T53" fmla="*/ 135 h 363"/>
                <a:gd name="T54" fmla="*/ 176 w 404"/>
                <a:gd name="T55" fmla="*/ 134 h 363"/>
                <a:gd name="T56" fmla="*/ 182 w 404"/>
                <a:gd name="T57" fmla="*/ 135 h 363"/>
                <a:gd name="T58" fmla="*/ 180 w 404"/>
                <a:gd name="T59" fmla="*/ 135 h 3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04" h="363">
                  <a:moveTo>
                    <a:pt x="312" y="68"/>
                  </a:moveTo>
                  <a:cubicBezTo>
                    <a:pt x="225" y="0"/>
                    <a:pt x="91" y="40"/>
                    <a:pt x="51" y="97"/>
                  </a:cubicBezTo>
                  <a:cubicBezTo>
                    <a:pt x="0" y="168"/>
                    <a:pt x="18" y="276"/>
                    <a:pt x="30" y="357"/>
                  </a:cubicBezTo>
                  <a:cubicBezTo>
                    <a:pt x="30" y="357"/>
                    <a:pt x="30" y="357"/>
                    <a:pt x="30" y="357"/>
                  </a:cubicBezTo>
                  <a:cubicBezTo>
                    <a:pt x="30" y="358"/>
                    <a:pt x="30" y="359"/>
                    <a:pt x="31" y="360"/>
                  </a:cubicBezTo>
                  <a:cubicBezTo>
                    <a:pt x="31" y="360"/>
                    <a:pt x="32" y="362"/>
                    <a:pt x="33" y="363"/>
                  </a:cubicBezTo>
                  <a:cubicBezTo>
                    <a:pt x="33" y="363"/>
                    <a:pt x="36" y="363"/>
                    <a:pt x="37" y="362"/>
                  </a:cubicBezTo>
                  <a:cubicBezTo>
                    <a:pt x="38" y="362"/>
                    <a:pt x="38" y="361"/>
                    <a:pt x="38" y="361"/>
                  </a:cubicBezTo>
                  <a:cubicBezTo>
                    <a:pt x="38" y="354"/>
                    <a:pt x="38" y="340"/>
                    <a:pt x="38" y="339"/>
                  </a:cubicBezTo>
                  <a:cubicBezTo>
                    <a:pt x="37" y="328"/>
                    <a:pt x="34" y="318"/>
                    <a:pt x="33" y="307"/>
                  </a:cubicBezTo>
                  <a:cubicBezTo>
                    <a:pt x="41" y="255"/>
                    <a:pt x="65" y="245"/>
                    <a:pt x="77" y="183"/>
                  </a:cubicBezTo>
                  <a:cubicBezTo>
                    <a:pt x="80" y="179"/>
                    <a:pt x="83" y="175"/>
                    <a:pt x="86" y="171"/>
                  </a:cubicBezTo>
                  <a:cubicBezTo>
                    <a:pt x="89" y="167"/>
                    <a:pt x="93" y="162"/>
                    <a:pt x="97" y="158"/>
                  </a:cubicBezTo>
                  <a:cubicBezTo>
                    <a:pt x="99" y="157"/>
                    <a:pt x="101" y="156"/>
                    <a:pt x="103" y="154"/>
                  </a:cubicBezTo>
                  <a:cubicBezTo>
                    <a:pt x="150" y="137"/>
                    <a:pt x="198" y="158"/>
                    <a:pt x="242" y="175"/>
                  </a:cubicBezTo>
                  <a:cubicBezTo>
                    <a:pt x="259" y="182"/>
                    <a:pt x="261" y="152"/>
                    <a:pt x="280" y="151"/>
                  </a:cubicBezTo>
                  <a:cubicBezTo>
                    <a:pt x="288" y="150"/>
                    <a:pt x="304" y="177"/>
                    <a:pt x="311" y="176"/>
                  </a:cubicBezTo>
                  <a:cubicBezTo>
                    <a:pt x="377" y="169"/>
                    <a:pt x="349" y="269"/>
                    <a:pt x="360" y="315"/>
                  </a:cubicBezTo>
                  <a:cubicBezTo>
                    <a:pt x="358" y="323"/>
                    <a:pt x="357" y="331"/>
                    <a:pt x="356" y="339"/>
                  </a:cubicBezTo>
                  <a:cubicBezTo>
                    <a:pt x="356" y="340"/>
                    <a:pt x="356" y="354"/>
                    <a:pt x="356" y="361"/>
                  </a:cubicBezTo>
                  <a:cubicBezTo>
                    <a:pt x="356" y="361"/>
                    <a:pt x="356" y="362"/>
                    <a:pt x="357" y="362"/>
                  </a:cubicBezTo>
                  <a:cubicBezTo>
                    <a:pt x="358" y="363"/>
                    <a:pt x="361" y="363"/>
                    <a:pt x="361" y="363"/>
                  </a:cubicBezTo>
                  <a:cubicBezTo>
                    <a:pt x="362" y="362"/>
                    <a:pt x="363" y="360"/>
                    <a:pt x="363" y="360"/>
                  </a:cubicBezTo>
                  <a:cubicBezTo>
                    <a:pt x="364" y="356"/>
                    <a:pt x="364" y="354"/>
                    <a:pt x="364" y="351"/>
                  </a:cubicBezTo>
                  <a:cubicBezTo>
                    <a:pt x="365" y="347"/>
                    <a:pt x="365" y="342"/>
                    <a:pt x="366" y="338"/>
                  </a:cubicBezTo>
                  <a:cubicBezTo>
                    <a:pt x="379" y="288"/>
                    <a:pt x="404" y="89"/>
                    <a:pt x="312" y="68"/>
                  </a:cubicBezTo>
                  <a:close/>
                  <a:moveTo>
                    <a:pt x="180" y="135"/>
                  </a:moveTo>
                  <a:cubicBezTo>
                    <a:pt x="179" y="135"/>
                    <a:pt x="177" y="134"/>
                    <a:pt x="176" y="134"/>
                  </a:cubicBezTo>
                  <a:cubicBezTo>
                    <a:pt x="178" y="134"/>
                    <a:pt x="180" y="135"/>
                    <a:pt x="182" y="135"/>
                  </a:cubicBezTo>
                  <a:cubicBezTo>
                    <a:pt x="182" y="135"/>
                    <a:pt x="181" y="135"/>
                    <a:pt x="180" y="135"/>
                  </a:cubicBezTo>
                  <a:close/>
                </a:path>
              </a:pathLst>
            </a:custGeom>
            <a:solidFill>
              <a:srgbClr val="34343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5" name="Rectangle 65"/>
            <p:cNvSpPr>
              <a:spLocks noChangeArrowheads="1"/>
            </p:cNvSpPr>
            <p:nvPr/>
          </p:nvSpPr>
          <p:spPr bwMode="auto">
            <a:xfrm>
              <a:off x="4052888" y="2237582"/>
              <a:ext cx="50800" cy="1588"/>
            </a:xfrm>
            <a:prstGeom prst="rect">
              <a:avLst/>
            </a:prstGeom>
            <a:solidFill>
              <a:srgbClr val="B5323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6" name="Rectangle 66"/>
            <p:cNvSpPr>
              <a:spLocks noChangeArrowheads="1"/>
            </p:cNvSpPr>
            <p:nvPr/>
          </p:nvSpPr>
          <p:spPr bwMode="auto">
            <a:xfrm>
              <a:off x="4052888" y="2237582"/>
              <a:ext cx="50800" cy="1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7" name="Freeform 67"/>
            <p:cNvSpPr>
              <a:spLocks/>
            </p:cNvSpPr>
            <p:nvPr/>
          </p:nvSpPr>
          <p:spPr bwMode="auto">
            <a:xfrm>
              <a:off x="3640138" y="1173957"/>
              <a:ext cx="609600" cy="360363"/>
            </a:xfrm>
            <a:custGeom>
              <a:avLst/>
              <a:gdLst>
                <a:gd name="T0" fmla="*/ 323 w 380"/>
                <a:gd name="T1" fmla="*/ 52 h 225"/>
                <a:gd name="T2" fmla="*/ 182 w 380"/>
                <a:gd name="T3" fmla="*/ 28 h 225"/>
                <a:gd name="T4" fmla="*/ 42 w 380"/>
                <a:gd name="T5" fmla="*/ 48 h 225"/>
                <a:gd name="T6" fmla="*/ 78 w 380"/>
                <a:gd name="T7" fmla="*/ 180 h 225"/>
                <a:gd name="T8" fmla="*/ 268 w 380"/>
                <a:gd name="T9" fmla="*/ 161 h 225"/>
                <a:gd name="T10" fmla="*/ 358 w 380"/>
                <a:gd name="T11" fmla="*/ 97 h 225"/>
                <a:gd name="T12" fmla="*/ 323 w 380"/>
                <a:gd name="T13" fmla="*/ 52 h 225"/>
              </a:gdLst>
              <a:ahLst/>
              <a:cxnLst>
                <a:cxn ang="0">
                  <a:pos x="T0" y="T1"/>
                </a:cxn>
                <a:cxn ang="0">
                  <a:pos x="T2" y="T3"/>
                </a:cxn>
                <a:cxn ang="0">
                  <a:pos x="T4" y="T5"/>
                </a:cxn>
                <a:cxn ang="0">
                  <a:pos x="T6" y="T7"/>
                </a:cxn>
                <a:cxn ang="0">
                  <a:pos x="T8" y="T9"/>
                </a:cxn>
                <a:cxn ang="0">
                  <a:pos x="T10" y="T11"/>
                </a:cxn>
                <a:cxn ang="0">
                  <a:pos x="T12" y="T13"/>
                </a:cxn>
              </a:cxnLst>
              <a:rect l="0" t="0" r="r" b="b"/>
              <a:pathLst>
                <a:path w="380" h="225">
                  <a:moveTo>
                    <a:pt x="323" y="52"/>
                  </a:moveTo>
                  <a:cubicBezTo>
                    <a:pt x="323" y="52"/>
                    <a:pt x="248" y="0"/>
                    <a:pt x="182" y="28"/>
                  </a:cubicBezTo>
                  <a:cubicBezTo>
                    <a:pt x="115" y="56"/>
                    <a:pt x="56" y="66"/>
                    <a:pt x="42" y="48"/>
                  </a:cubicBezTo>
                  <a:cubicBezTo>
                    <a:pt x="42" y="48"/>
                    <a:pt x="0" y="134"/>
                    <a:pt x="78" y="180"/>
                  </a:cubicBezTo>
                  <a:cubicBezTo>
                    <a:pt x="155" y="225"/>
                    <a:pt x="243" y="189"/>
                    <a:pt x="268" y="161"/>
                  </a:cubicBezTo>
                  <a:cubicBezTo>
                    <a:pt x="294" y="133"/>
                    <a:pt x="335" y="88"/>
                    <a:pt x="358" y="97"/>
                  </a:cubicBezTo>
                  <a:cubicBezTo>
                    <a:pt x="380" y="106"/>
                    <a:pt x="323" y="52"/>
                    <a:pt x="323" y="52"/>
                  </a:cubicBezTo>
                  <a:close/>
                </a:path>
              </a:pathLst>
            </a:custGeom>
            <a:solidFill>
              <a:srgbClr val="34343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8" name="Freeform 68"/>
            <p:cNvSpPr>
              <a:spLocks/>
            </p:cNvSpPr>
            <p:nvPr/>
          </p:nvSpPr>
          <p:spPr bwMode="auto">
            <a:xfrm>
              <a:off x="2844800" y="2547144"/>
              <a:ext cx="1247775" cy="565150"/>
            </a:xfrm>
            <a:custGeom>
              <a:avLst/>
              <a:gdLst>
                <a:gd name="T0" fmla="*/ 311 w 777"/>
                <a:gd name="T1" fmla="*/ 0 h 352"/>
                <a:gd name="T2" fmla="*/ 67 w 777"/>
                <a:gd name="T3" fmla="*/ 133 h 352"/>
                <a:gd name="T4" fmla="*/ 0 w 777"/>
                <a:gd name="T5" fmla="*/ 352 h 352"/>
                <a:gd name="T6" fmla="*/ 388 w 777"/>
                <a:gd name="T7" fmla="*/ 352 h 352"/>
                <a:gd name="T8" fmla="*/ 777 w 777"/>
                <a:gd name="T9" fmla="*/ 352 h 352"/>
                <a:gd name="T10" fmla="*/ 710 w 777"/>
                <a:gd name="T11" fmla="*/ 133 h 352"/>
                <a:gd name="T12" fmla="*/ 468 w 777"/>
                <a:gd name="T13" fmla="*/ 1 h 352"/>
                <a:gd name="T14" fmla="*/ 311 w 777"/>
                <a:gd name="T15" fmla="*/ 0 h 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7" h="352">
                  <a:moveTo>
                    <a:pt x="311" y="0"/>
                  </a:moveTo>
                  <a:cubicBezTo>
                    <a:pt x="139" y="75"/>
                    <a:pt x="88" y="115"/>
                    <a:pt x="67" y="133"/>
                  </a:cubicBezTo>
                  <a:cubicBezTo>
                    <a:pt x="36" y="161"/>
                    <a:pt x="18" y="264"/>
                    <a:pt x="0" y="352"/>
                  </a:cubicBezTo>
                  <a:cubicBezTo>
                    <a:pt x="388" y="352"/>
                    <a:pt x="388" y="352"/>
                    <a:pt x="388" y="352"/>
                  </a:cubicBezTo>
                  <a:cubicBezTo>
                    <a:pt x="777" y="352"/>
                    <a:pt x="777" y="352"/>
                    <a:pt x="777" y="352"/>
                  </a:cubicBezTo>
                  <a:cubicBezTo>
                    <a:pt x="758" y="264"/>
                    <a:pt x="741" y="161"/>
                    <a:pt x="710" y="133"/>
                  </a:cubicBezTo>
                  <a:cubicBezTo>
                    <a:pt x="689" y="115"/>
                    <a:pt x="640" y="76"/>
                    <a:pt x="468" y="1"/>
                  </a:cubicBezTo>
                  <a:cubicBezTo>
                    <a:pt x="311" y="0"/>
                    <a:pt x="311" y="0"/>
                    <a:pt x="311" y="0"/>
                  </a:cubicBezTo>
                </a:path>
              </a:pathLst>
            </a:custGeom>
            <a:solidFill>
              <a:srgbClr val="FFDEC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9" name="Freeform 69"/>
            <p:cNvSpPr>
              <a:spLocks/>
            </p:cNvSpPr>
            <p:nvPr/>
          </p:nvSpPr>
          <p:spPr bwMode="auto">
            <a:xfrm>
              <a:off x="2844800" y="2547144"/>
              <a:ext cx="1247775" cy="565150"/>
            </a:xfrm>
            <a:custGeom>
              <a:avLst/>
              <a:gdLst>
                <a:gd name="T0" fmla="*/ 311 w 777"/>
                <a:gd name="T1" fmla="*/ 0 h 352"/>
                <a:gd name="T2" fmla="*/ 67 w 777"/>
                <a:gd name="T3" fmla="*/ 133 h 352"/>
                <a:gd name="T4" fmla="*/ 0 w 777"/>
                <a:gd name="T5" fmla="*/ 352 h 352"/>
                <a:gd name="T6" fmla="*/ 388 w 777"/>
                <a:gd name="T7" fmla="*/ 352 h 352"/>
                <a:gd name="T8" fmla="*/ 777 w 777"/>
                <a:gd name="T9" fmla="*/ 352 h 352"/>
                <a:gd name="T10" fmla="*/ 710 w 777"/>
                <a:gd name="T11" fmla="*/ 133 h 352"/>
                <a:gd name="T12" fmla="*/ 468 w 777"/>
                <a:gd name="T13" fmla="*/ 1 h 352"/>
                <a:gd name="T14" fmla="*/ 311 w 777"/>
                <a:gd name="T15" fmla="*/ 0 h 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7" h="352">
                  <a:moveTo>
                    <a:pt x="311" y="0"/>
                  </a:moveTo>
                  <a:cubicBezTo>
                    <a:pt x="139" y="75"/>
                    <a:pt x="88" y="115"/>
                    <a:pt x="67" y="133"/>
                  </a:cubicBezTo>
                  <a:cubicBezTo>
                    <a:pt x="36" y="161"/>
                    <a:pt x="18" y="264"/>
                    <a:pt x="0" y="352"/>
                  </a:cubicBezTo>
                  <a:cubicBezTo>
                    <a:pt x="388" y="352"/>
                    <a:pt x="388" y="352"/>
                    <a:pt x="388" y="352"/>
                  </a:cubicBezTo>
                  <a:cubicBezTo>
                    <a:pt x="777" y="352"/>
                    <a:pt x="777" y="352"/>
                    <a:pt x="777" y="352"/>
                  </a:cubicBezTo>
                  <a:cubicBezTo>
                    <a:pt x="758" y="264"/>
                    <a:pt x="741" y="161"/>
                    <a:pt x="710" y="133"/>
                  </a:cubicBezTo>
                  <a:cubicBezTo>
                    <a:pt x="689" y="115"/>
                    <a:pt x="640" y="76"/>
                    <a:pt x="468" y="1"/>
                  </a:cubicBezTo>
                  <a:cubicBezTo>
                    <a:pt x="311" y="0"/>
                    <a:pt x="311" y="0"/>
                    <a:pt x="311" y="0"/>
                  </a:cubicBezTo>
                </a:path>
              </a:pathLst>
            </a:custGeom>
            <a:solidFill>
              <a:srgbClr val="EDEDE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0" name="Freeform 70"/>
            <p:cNvSpPr>
              <a:spLocks/>
            </p:cNvSpPr>
            <p:nvPr/>
          </p:nvSpPr>
          <p:spPr bwMode="auto">
            <a:xfrm>
              <a:off x="3335338" y="2140744"/>
              <a:ext cx="266700" cy="560388"/>
            </a:xfrm>
            <a:custGeom>
              <a:avLst/>
              <a:gdLst>
                <a:gd name="T0" fmla="*/ 0 w 167"/>
                <a:gd name="T1" fmla="*/ 102 h 349"/>
                <a:gd name="T2" fmla="*/ 0 w 167"/>
                <a:gd name="T3" fmla="*/ 230 h 349"/>
                <a:gd name="T4" fmla="*/ 0 w 167"/>
                <a:gd name="T5" fmla="*/ 293 h 349"/>
                <a:gd name="T6" fmla="*/ 167 w 167"/>
                <a:gd name="T7" fmla="*/ 293 h 349"/>
                <a:gd name="T8" fmla="*/ 167 w 167"/>
                <a:gd name="T9" fmla="*/ 230 h 349"/>
                <a:gd name="T10" fmla="*/ 167 w 167"/>
                <a:gd name="T11" fmla="*/ 102 h 349"/>
                <a:gd name="T12" fmla="*/ 0 w 167"/>
                <a:gd name="T13" fmla="*/ 102 h 349"/>
              </a:gdLst>
              <a:ahLst/>
              <a:cxnLst>
                <a:cxn ang="0">
                  <a:pos x="T0" y="T1"/>
                </a:cxn>
                <a:cxn ang="0">
                  <a:pos x="T2" y="T3"/>
                </a:cxn>
                <a:cxn ang="0">
                  <a:pos x="T4" y="T5"/>
                </a:cxn>
                <a:cxn ang="0">
                  <a:pos x="T6" y="T7"/>
                </a:cxn>
                <a:cxn ang="0">
                  <a:pos x="T8" y="T9"/>
                </a:cxn>
                <a:cxn ang="0">
                  <a:pos x="T10" y="T11"/>
                </a:cxn>
                <a:cxn ang="0">
                  <a:pos x="T12" y="T13"/>
                </a:cxn>
              </a:cxnLst>
              <a:rect l="0" t="0" r="r" b="b"/>
              <a:pathLst>
                <a:path w="167" h="349">
                  <a:moveTo>
                    <a:pt x="0" y="102"/>
                  </a:moveTo>
                  <a:cubicBezTo>
                    <a:pt x="0" y="230"/>
                    <a:pt x="0" y="230"/>
                    <a:pt x="0" y="230"/>
                  </a:cubicBezTo>
                  <a:cubicBezTo>
                    <a:pt x="0" y="293"/>
                    <a:pt x="0" y="293"/>
                    <a:pt x="0" y="293"/>
                  </a:cubicBezTo>
                  <a:cubicBezTo>
                    <a:pt x="46" y="347"/>
                    <a:pt x="121" y="349"/>
                    <a:pt x="167" y="293"/>
                  </a:cubicBezTo>
                  <a:cubicBezTo>
                    <a:pt x="167" y="230"/>
                    <a:pt x="167" y="230"/>
                    <a:pt x="167" y="230"/>
                  </a:cubicBezTo>
                  <a:cubicBezTo>
                    <a:pt x="167" y="102"/>
                    <a:pt x="167" y="102"/>
                    <a:pt x="167" y="102"/>
                  </a:cubicBezTo>
                  <a:cubicBezTo>
                    <a:pt x="167" y="0"/>
                    <a:pt x="0" y="0"/>
                    <a:pt x="0" y="102"/>
                  </a:cubicBezTo>
                </a:path>
              </a:pathLst>
            </a:custGeom>
            <a:solidFill>
              <a:srgbClr val="F6C8A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1" name="Freeform 71"/>
            <p:cNvSpPr>
              <a:spLocks/>
            </p:cNvSpPr>
            <p:nvPr/>
          </p:nvSpPr>
          <p:spPr bwMode="auto">
            <a:xfrm>
              <a:off x="3157538" y="2105819"/>
              <a:ext cx="112713" cy="163513"/>
            </a:xfrm>
            <a:custGeom>
              <a:avLst/>
              <a:gdLst>
                <a:gd name="T0" fmla="*/ 20 w 70"/>
                <a:gd name="T1" fmla="*/ 5 h 102"/>
                <a:gd name="T2" fmla="*/ 61 w 70"/>
                <a:gd name="T3" fmla="*/ 42 h 102"/>
                <a:gd name="T4" fmla="*/ 50 w 70"/>
                <a:gd name="T5" fmla="*/ 97 h 102"/>
                <a:gd name="T6" fmla="*/ 8 w 70"/>
                <a:gd name="T7" fmla="*/ 60 h 102"/>
                <a:gd name="T8" fmla="*/ 20 w 70"/>
                <a:gd name="T9" fmla="*/ 5 h 102"/>
              </a:gdLst>
              <a:ahLst/>
              <a:cxnLst>
                <a:cxn ang="0">
                  <a:pos x="T0" y="T1"/>
                </a:cxn>
                <a:cxn ang="0">
                  <a:pos x="T2" y="T3"/>
                </a:cxn>
                <a:cxn ang="0">
                  <a:pos x="T4" y="T5"/>
                </a:cxn>
                <a:cxn ang="0">
                  <a:pos x="T6" y="T7"/>
                </a:cxn>
                <a:cxn ang="0">
                  <a:pos x="T8" y="T9"/>
                </a:cxn>
              </a:cxnLst>
              <a:rect l="0" t="0" r="r" b="b"/>
              <a:pathLst>
                <a:path w="70" h="102">
                  <a:moveTo>
                    <a:pt x="20" y="5"/>
                  </a:moveTo>
                  <a:cubicBezTo>
                    <a:pt x="34" y="0"/>
                    <a:pt x="53" y="17"/>
                    <a:pt x="61" y="42"/>
                  </a:cubicBezTo>
                  <a:cubicBezTo>
                    <a:pt x="70" y="67"/>
                    <a:pt x="65" y="92"/>
                    <a:pt x="50" y="97"/>
                  </a:cubicBezTo>
                  <a:cubicBezTo>
                    <a:pt x="35" y="102"/>
                    <a:pt x="17" y="85"/>
                    <a:pt x="8" y="60"/>
                  </a:cubicBezTo>
                  <a:cubicBezTo>
                    <a:pt x="0" y="34"/>
                    <a:pt x="5" y="10"/>
                    <a:pt x="20" y="5"/>
                  </a:cubicBezTo>
                  <a:close/>
                </a:path>
              </a:pathLst>
            </a:custGeom>
            <a:solidFill>
              <a:srgbClr val="F6C8A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2" name="Freeform 72"/>
            <p:cNvSpPr>
              <a:spLocks/>
            </p:cNvSpPr>
            <p:nvPr/>
          </p:nvSpPr>
          <p:spPr bwMode="auto">
            <a:xfrm>
              <a:off x="3665538" y="2105819"/>
              <a:ext cx="112713" cy="163513"/>
            </a:xfrm>
            <a:custGeom>
              <a:avLst/>
              <a:gdLst>
                <a:gd name="T0" fmla="*/ 51 w 70"/>
                <a:gd name="T1" fmla="*/ 5 h 102"/>
                <a:gd name="T2" fmla="*/ 9 w 70"/>
                <a:gd name="T3" fmla="*/ 42 h 102"/>
                <a:gd name="T4" fmla="*/ 20 w 70"/>
                <a:gd name="T5" fmla="*/ 97 h 102"/>
                <a:gd name="T6" fmla="*/ 62 w 70"/>
                <a:gd name="T7" fmla="*/ 60 h 102"/>
                <a:gd name="T8" fmla="*/ 51 w 70"/>
                <a:gd name="T9" fmla="*/ 5 h 102"/>
              </a:gdLst>
              <a:ahLst/>
              <a:cxnLst>
                <a:cxn ang="0">
                  <a:pos x="T0" y="T1"/>
                </a:cxn>
                <a:cxn ang="0">
                  <a:pos x="T2" y="T3"/>
                </a:cxn>
                <a:cxn ang="0">
                  <a:pos x="T4" y="T5"/>
                </a:cxn>
                <a:cxn ang="0">
                  <a:pos x="T6" y="T7"/>
                </a:cxn>
                <a:cxn ang="0">
                  <a:pos x="T8" y="T9"/>
                </a:cxn>
              </a:cxnLst>
              <a:rect l="0" t="0" r="r" b="b"/>
              <a:pathLst>
                <a:path w="70" h="102">
                  <a:moveTo>
                    <a:pt x="51" y="5"/>
                  </a:moveTo>
                  <a:cubicBezTo>
                    <a:pt x="36" y="0"/>
                    <a:pt x="17" y="17"/>
                    <a:pt x="9" y="42"/>
                  </a:cubicBezTo>
                  <a:cubicBezTo>
                    <a:pt x="0" y="67"/>
                    <a:pt x="6" y="92"/>
                    <a:pt x="20" y="97"/>
                  </a:cubicBezTo>
                  <a:cubicBezTo>
                    <a:pt x="35" y="102"/>
                    <a:pt x="54" y="85"/>
                    <a:pt x="62" y="60"/>
                  </a:cubicBezTo>
                  <a:cubicBezTo>
                    <a:pt x="70" y="34"/>
                    <a:pt x="65" y="10"/>
                    <a:pt x="51" y="5"/>
                  </a:cubicBezTo>
                  <a:close/>
                </a:path>
              </a:pathLst>
            </a:custGeom>
            <a:solidFill>
              <a:srgbClr val="F6C8A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3" name="Freeform 75"/>
            <p:cNvSpPr>
              <a:spLocks/>
            </p:cNvSpPr>
            <p:nvPr/>
          </p:nvSpPr>
          <p:spPr bwMode="auto">
            <a:xfrm>
              <a:off x="3543300" y="2550319"/>
              <a:ext cx="234950" cy="561975"/>
            </a:xfrm>
            <a:custGeom>
              <a:avLst/>
              <a:gdLst>
                <a:gd name="T0" fmla="*/ 37 w 148"/>
                <a:gd name="T1" fmla="*/ 0 h 354"/>
                <a:gd name="T2" fmla="*/ 37 w 148"/>
                <a:gd name="T3" fmla="*/ 39 h 354"/>
                <a:gd name="T4" fmla="*/ 0 w 148"/>
                <a:gd name="T5" fmla="*/ 354 h 354"/>
                <a:gd name="T6" fmla="*/ 64 w 148"/>
                <a:gd name="T7" fmla="*/ 354 h 354"/>
                <a:gd name="T8" fmla="*/ 132 w 148"/>
                <a:gd name="T9" fmla="*/ 214 h 354"/>
                <a:gd name="T10" fmla="*/ 67 w 148"/>
                <a:gd name="T11" fmla="*/ 169 h 354"/>
                <a:gd name="T12" fmla="*/ 148 w 148"/>
                <a:gd name="T13" fmla="*/ 132 h 354"/>
                <a:gd name="T14" fmla="*/ 81 w 148"/>
                <a:gd name="T15" fmla="*/ 20 h 354"/>
                <a:gd name="T16" fmla="*/ 37 w 148"/>
                <a:gd name="T17"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8" h="354">
                  <a:moveTo>
                    <a:pt x="37" y="0"/>
                  </a:moveTo>
                  <a:lnTo>
                    <a:pt x="37" y="39"/>
                  </a:lnTo>
                  <a:lnTo>
                    <a:pt x="0" y="354"/>
                  </a:lnTo>
                  <a:lnTo>
                    <a:pt x="64" y="354"/>
                  </a:lnTo>
                  <a:lnTo>
                    <a:pt x="132" y="214"/>
                  </a:lnTo>
                  <a:lnTo>
                    <a:pt x="67" y="169"/>
                  </a:lnTo>
                  <a:lnTo>
                    <a:pt x="148" y="132"/>
                  </a:lnTo>
                  <a:lnTo>
                    <a:pt x="81" y="20"/>
                  </a:lnTo>
                  <a:lnTo>
                    <a:pt x="37" y="0"/>
                  </a:lnTo>
                  <a:close/>
                </a:path>
              </a:pathLst>
            </a:custGeom>
            <a:solidFill>
              <a:srgbClr val="1B1B1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4" name="Freeform 82"/>
            <p:cNvSpPr>
              <a:spLocks/>
            </p:cNvSpPr>
            <p:nvPr/>
          </p:nvSpPr>
          <p:spPr bwMode="auto">
            <a:xfrm>
              <a:off x="3057525" y="1758157"/>
              <a:ext cx="822325" cy="758825"/>
            </a:xfrm>
            <a:custGeom>
              <a:avLst/>
              <a:gdLst>
                <a:gd name="T0" fmla="*/ 257 w 513"/>
                <a:gd name="T1" fmla="*/ 0 h 473"/>
                <a:gd name="T2" fmla="*/ 115 w 513"/>
                <a:gd name="T3" fmla="*/ 378 h 473"/>
                <a:gd name="T4" fmla="*/ 257 w 513"/>
                <a:gd name="T5" fmla="*/ 473 h 473"/>
                <a:gd name="T6" fmla="*/ 398 w 513"/>
                <a:gd name="T7" fmla="*/ 378 h 473"/>
                <a:gd name="T8" fmla="*/ 257 w 513"/>
                <a:gd name="T9" fmla="*/ 0 h 473"/>
              </a:gdLst>
              <a:ahLst/>
              <a:cxnLst>
                <a:cxn ang="0">
                  <a:pos x="T0" y="T1"/>
                </a:cxn>
                <a:cxn ang="0">
                  <a:pos x="T2" y="T3"/>
                </a:cxn>
                <a:cxn ang="0">
                  <a:pos x="T4" y="T5"/>
                </a:cxn>
                <a:cxn ang="0">
                  <a:pos x="T6" y="T7"/>
                </a:cxn>
                <a:cxn ang="0">
                  <a:pos x="T8" y="T9"/>
                </a:cxn>
              </a:cxnLst>
              <a:rect l="0" t="0" r="r" b="b"/>
              <a:pathLst>
                <a:path w="513" h="473">
                  <a:moveTo>
                    <a:pt x="257" y="0"/>
                  </a:moveTo>
                  <a:cubicBezTo>
                    <a:pt x="0" y="0"/>
                    <a:pt x="98" y="351"/>
                    <a:pt x="115" y="378"/>
                  </a:cubicBezTo>
                  <a:cubicBezTo>
                    <a:pt x="134" y="408"/>
                    <a:pt x="215" y="473"/>
                    <a:pt x="257" y="473"/>
                  </a:cubicBezTo>
                  <a:cubicBezTo>
                    <a:pt x="298" y="473"/>
                    <a:pt x="380" y="408"/>
                    <a:pt x="398" y="378"/>
                  </a:cubicBezTo>
                  <a:cubicBezTo>
                    <a:pt x="415" y="351"/>
                    <a:pt x="513" y="0"/>
                    <a:pt x="257" y="0"/>
                  </a:cubicBezTo>
                  <a:close/>
                </a:path>
              </a:pathLst>
            </a:custGeom>
            <a:solidFill>
              <a:srgbClr val="F6C8A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5" name="Freeform 93"/>
            <p:cNvSpPr>
              <a:spLocks/>
            </p:cNvSpPr>
            <p:nvPr/>
          </p:nvSpPr>
          <p:spPr bwMode="auto">
            <a:xfrm>
              <a:off x="3194050" y="2169319"/>
              <a:ext cx="547688" cy="347663"/>
            </a:xfrm>
            <a:custGeom>
              <a:avLst/>
              <a:gdLst>
                <a:gd name="T0" fmla="*/ 338 w 342"/>
                <a:gd name="T1" fmla="*/ 4 h 217"/>
                <a:gd name="T2" fmla="*/ 336 w 342"/>
                <a:gd name="T3" fmla="*/ 13 h 217"/>
                <a:gd name="T4" fmla="*/ 293 w 342"/>
                <a:gd name="T5" fmla="*/ 115 h 217"/>
                <a:gd name="T6" fmla="*/ 172 w 342"/>
                <a:gd name="T7" fmla="*/ 192 h 217"/>
                <a:gd name="T8" fmla="*/ 51 w 342"/>
                <a:gd name="T9" fmla="*/ 119 h 217"/>
                <a:gd name="T10" fmla="*/ 7 w 342"/>
                <a:gd name="T11" fmla="*/ 13 h 217"/>
                <a:gd name="T12" fmla="*/ 5 w 342"/>
                <a:gd name="T13" fmla="*/ 0 h 217"/>
                <a:gd name="T14" fmla="*/ 0 w 342"/>
                <a:gd name="T15" fmla="*/ 35 h 217"/>
                <a:gd name="T16" fmla="*/ 29 w 342"/>
                <a:gd name="T17" fmla="*/ 125 h 217"/>
                <a:gd name="T18" fmla="*/ 170 w 342"/>
                <a:gd name="T19" fmla="*/ 217 h 217"/>
                <a:gd name="T20" fmla="*/ 311 w 342"/>
                <a:gd name="T21" fmla="*/ 125 h 217"/>
                <a:gd name="T22" fmla="*/ 340 w 342"/>
                <a:gd name="T23" fmla="*/ 30 h 217"/>
                <a:gd name="T24" fmla="*/ 338 w 342"/>
                <a:gd name="T25" fmla="*/ 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2" h="217">
                  <a:moveTo>
                    <a:pt x="338" y="4"/>
                  </a:moveTo>
                  <a:cubicBezTo>
                    <a:pt x="337" y="9"/>
                    <a:pt x="336" y="13"/>
                    <a:pt x="336" y="13"/>
                  </a:cubicBezTo>
                  <a:cubicBezTo>
                    <a:pt x="336" y="13"/>
                    <a:pt x="313" y="91"/>
                    <a:pt x="293" y="115"/>
                  </a:cubicBezTo>
                  <a:cubicBezTo>
                    <a:pt x="255" y="162"/>
                    <a:pt x="205" y="191"/>
                    <a:pt x="172" y="192"/>
                  </a:cubicBezTo>
                  <a:cubicBezTo>
                    <a:pt x="138" y="192"/>
                    <a:pt x="89" y="165"/>
                    <a:pt x="51" y="119"/>
                  </a:cubicBezTo>
                  <a:cubicBezTo>
                    <a:pt x="36" y="101"/>
                    <a:pt x="8" y="20"/>
                    <a:pt x="7" y="13"/>
                  </a:cubicBezTo>
                  <a:cubicBezTo>
                    <a:pt x="7" y="9"/>
                    <a:pt x="6" y="4"/>
                    <a:pt x="5" y="0"/>
                  </a:cubicBezTo>
                  <a:cubicBezTo>
                    <a:pt x="0" y="0"/>
                    <a:pt x="0" y="35"/>
                    <a:pt x="0" y="35"/>
                  </a:cubicBezTo>
                  <a:cubicBezTo>
                    <a:pt x="7" y="76"/>
                    <a:pt x="13" y="102"/>
                    <a:pt x="29" y="125"/>
                  </a:cubicBezTo>
                  <a:cubicBezTo>
                    <a:pt x="54" y="160"/>
                    <a:pt x="126" y="217"/>
                    <a:pt x="170" y="217"/>
                  </a:cubicBezTo>
                  <a:cubicBezTo>
                    <a:pt x="214" y="217"/>
                    <a:pt x="285" y="160"/>
                    <a:pt x="311" y="125"/>
                  </a:cubicBezTo>
                  <a:cubicBezTo>
                    <a:pt x="327" y="102"/>
                    <a:pt x="331" y="72"/>
                    <a:pt x="340" y="30"/>
                  </a:cubicBezTo>
                  <a:cubicBezTo>
                    <a:pt x="340" y="30"/>
                    <a:pt x="342" y="4"/>
                    <a:pt x="338" y="4"/>
                  </a:cubicBezTo>
                  <a:close/>
                </a:path>
              </a:pathLst>
            </a:custGeom>
            <a:solidFill>
              <a:srgbClr val="60534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6" name="Freeform 95"/>
            <p:cNvSpPr>
              <a:spLocks noEditPoints="1"/>
            </p:cNvSpPr>
            <p:nvPr/>
          </p:nvSpPr>
          <p:spPr bwMode="auto">
            <a:xfrm>
              <a:off x="3222625" y="2077244"/>
              <a:ext cx="504825" cy="184150"/>
            </a:xfrm>
            <a:custGeom>
              <a:avLst/>
              <a:gdLst>
                <a:gd name="T0" fmla="*/ 235 w 315"/>
                <a:gd name="T1" fmla="*/ 114 h 115"/>
                <a:gd name="T2" fmla="*/ 240 w 315"/>
                <a:gd name="T3" fmla="*/ 114 h 115"/>
                <a:gd name="T4" fmla="*/ 296 w 315"/>
                <a:gd name="T5" fmla="*/ 68 h 115"/>
                <a:gd name="T6" fmla="*/ 308 w 315"/>
                <a:gd name="T7" fmla="*/ 30 h 115"/>
                <a:gd name="T8" fmla="*/ 314 w 315"/>
                <a:gd name="T9" fmla="*/ 16 h 115"/>
                <a:gd name="T10" fmla="*/ 306 w 315"/>
                <a:gd name="T11" fmla="*/ 6 h 115"/>
                <a:gd name="T12" fmla="*/ 237 w 315"/>
                <a:gd name="T13" fmla="*/ 2 h 115"/>
                <a:gd name="T14" fmla="*/ 237 w 315"/>
                <a:gd name="T15" fmla="*/ 9 h 115"/>
                <a:gd name="T16" fmla="*/ 284 w 315"/>
                <a:gd name="T17" fmla="*/ 14 h 115"/>
                <a:gd name="T18" fmla="*/ 282 w 315"/>
                <a:gd name="T19" fmla="*/ 85 h 115"/>
                <a:gd name="T20" fmla="*/ 235 w 315"/>
                <a:gd name="T21" fmla="*/ 107 h 115"/>
                <a:gd name="T22" fmla="*/ 235 w 315"/>
                <a:gd name="T23" fmla="*/ 114 h 115"/>
                <a:gd name="T24" fmla="*/ 157 w 315"/>
                <a:gd name="T25" fmla="*/ 15 h 115"/>
                <a:gd name="T26" fmla="*/ 83 w 315"/>
                <a:gd name="T27" fmla="*/ 2 h 115"/>
                <a:gd name="T28" fmla="*/ 78 w 315"/>
                <a:gd name="T29" fmla="*/ 2 h 115"/>
                <a:gd name="T30" fmla="*/ 77 w 315"/>
                <a:gd name="T31" fmla="*/ 9 h 115"/>
                <a:gd name="T32" fmla="*/ 129 w 315"/>
                <a:gd name="T33" fmla="*/ 27 h 115"/>
                <a:gd name="T34" fmla="*/ 99 w 315"/>
                <a:gd name="T35" fmla="*/ 103 h 115"/>
                <a:gd name="T36" fmla="*/ 76 w 315"/>
                <a:gd name="T37" fmla="*/ 108 h 115"/>
                <a:gd name="T38" fmla="*/ 75 w 315"/>
                <a:gd name="T39" fmla="*/ 114 h 115"/>
                <a:gd name="T40" fmla="*/ 129 w 315"/>
                <a:gd name="T41" fmla="*/ 80 h 115"/>
                <a:gd name="T42" fmla="*/ 157 w 315"/>
                <a:gd name="T43" fmla="*/ 41 h 115"/>
                <a:gd name="T44" fmla="*/ 182 w 315"/>
                <a:gd name="T45" fmla="*/ 79 h 115"/>
                <a:gd name="T46" fmla="*/ 235 w 315"/>
                <a:gd name="T47" fmla="*/ 114 h 115"/>
                <a:gd name="T48" fmla="*/ 235 w 315"/>
                <a:gd name="T49" fmla="*/ 107 h 115"/>
                <a:gd name="T50" fmla="*/ 211 w 315"/>
                <a:gd name="T51" fmla="*/ 102 h 115"/>
                <a:gd name="T52" fmla="*/ 185 w 315"/>
                <a:gd name="T53" fmla="*/ 26 h 115"/>
                <a:gd name="T54" fmla="*/ 237 w 315"/>
                <a:gd name="T55" fmla="*/ 9 h 115"/>
                <a:gd name="T56" fmla="*/ 237 w 315"/>
                <a:gd name="T57" fmla="*/ 2 h 115"/>
                <a:gd name="T58" fmla="*/ 232 w 315"/>
                <a:gd name="T59" fmla="*/ 2 h 115"/>
                <a:gd name="T60" fmla="*/ 157 w 315"/>
                <a:gd name="T61" fmla="*/ 15 h 115"/>
                <a:gd name="T62" fmla="*/ 78 w 315"/>
                <a:gd name="T63" fmla="*/ 2 h 115"/>
                <a:gd name="T64" fmla="*/ 10 w 315"/>
                <a:gd name="T65" fmla="*/ 6 h 115"/>
                <a:gd name="T66" fmla="*/ 0 w 315"/>
                <a:gd name="T67" fmla="*/ 17 h 115"/>
                <a:gd name="T68" fmla="*/ 5 w 315"/>
                <a:gd name="T69" fmla="*/ 31 h 115"/>
                <a:gd name="T70" fmla="*/ 15 w 315"/>
                <a:gd name="T71" fmla="*/ 68 h 115"/>
                <a:gd name="T72" fmla="*/ 69 w 315"/>
                <a:gd name="T73" fmla="*/ 114 h 115"/>
                <a:gd name="T74" fmla="*/ 75 w 315"/>
                <a:gd name="T75" fmla="*/ 114 h 115"/>
                <a:gd name="T76" fmla="*/ 76 w 315"/>
                <a:gd name="T77" fmla="*/ 108 h 115"/>
                <a:gd name="T78" fmla="*/ 28 w 315"/>
                <a:gd name="T79" fmla="*/ 86 h 115"/>
                <a:gd name="T80" fmla="*/ 31 w 315"/>
                <a:gd name="T81" fmla="*/ 14 h 115"/>
                <a:gd name="T82" fmla="*/ 77 w 315"/>
                <a:gd name="T83" fmla="*/ 9 h 115"/>
                <a:gd name="T84" fmla="*/ 78 w 315"/>
                <a:gd name="T85" fmla="*/ 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15" h="115">
                  <a:moveTo>
                    <a:pt x="235" y="114"/>
                  </a:moveTo>
                  <a:cubicBezTo>
                    <a:pt x="237" y="114"/>
                    <a:pt x="238" y="114"/>
                    <a:pt x="240" y="114"/>
                  </a:cubicBezTo>
                  <a:cubicBezTo>
                    <a:pt x="281" y="110"/>
                    <a:pt x="292" y="91"/>
                    <a:pt x="296" y="68"/>
                  </a:cubicBezTo>
                  <a:cubicBezTo>
                    <a:pt x="301" y="42"/>
                    <a:pt x="302" y="33"/>
                    <a:pt x="308" y="30"/>
                  </a:cubicBezTo>
                  <a:cubicBezTo>
                    <a:pt x="313" y="28"/>
                    <a:pt x="315" y="23"/>
                    <a:pt x="314" y="16"/>
                  </a:cubicBezTo>
                  <a:cubicBezTo>
                    <a:pt x="314" y="9"/>
                    <a:pt x="314" y="8"/>
                    <a:pt x="306" y="6"/>
                  </a:cubicBezTo>
                  <a:cubicBezTo>
                    <a:pt x="299" y="3"/>
                    <a:pt x="264" y="0"/>
                    <a:pt x="237" y="2"/>
                  </a:cubicBezTo>
                  <a:cubicBezTo>
                    <a:pt x="237" y="9"/>
                    <a:pt x="237" y="9"/>
                    <a:pt x="237" y="9"/>
                  </a:cubicBezTo>
                  <a:cubicBezTo>
                    <a:pt x="258" y="8"/>
                    <a:pt x="278" y="10"/>
                    <a:pt x="284" y="14"/>
                  </a:cubicBezTo>
                  <a:cubicBezTo>
                    <a:pt x="298" y="23"/>
                    <a:pt x="294" y="64"/>
                    <a:pt x="282" y="85"/>
                  </a:cubicBezTo>
                  <a:cubicBezTo>
                    <a:pt x="275" y="100"/>
                    <a:pt x="254" y="107"/>
                    <a:pt x="235" y="107"/>
                  </a:cubicBezTo>
                  <a:lnTo>
                    <a:pt x="235" y="114"/>
                  </a:lnTo>
                  <a:close/>
                  <a:moveTo>
                    <a:pt x="157" y="15"/>
                  </a:moveTo>
                  <a:cubicBezTo>
                    <a:pt x="148" y="16"/>
                    <a:pt x="110" y="5"/>
                    <a:pt x="83" y="2"/>
                  </a:cubicBezTo>
                  <a:cubicBezTo>
                    <a:pt x="82" y="2"/>
                    <a:pt x="80" y="2"/>
                    <a:pt x="78" y="2"/>
                  </a:cubicBezTo>
                  <a:cubicBezTo>
                    <a:pt x="77" y="9"/>
                    <a:pt x="77" y="9"/>
                    <a:pt x="77" y="9"/>
                  </a:cubicBezTo>
                  <a:cubicBezTo>
                    <a:pt x="99" y="10"/>
                    <a:pt x="122" y="15"/>
                    <a:pt x="129" y="27"/>
                  </a:cubicBezTo>
                  <a:cubicBezTo>
                    <a:pt x="142" y="46"/>
                    <a:pt x="119" y="92"/>
                    <a:pt x="99" y="103"/>
                  </a:cubicBezTo>
                  <a:cubicBezTo>
                    <a:pt x="93" y="106"/>
                    <a:pt x="84" y="108"/>
                    <a:pt x="76" y="108"/>
                  </a:cubicBezTo>
                  <a:cubicBezTo>
                    <a:pt x="75" y="114"/>
                    <a:pt x="75" y="114"/>
                    <a:pt x="75" y="114"/>
                  </a:cubicBezTo>
                  <a:cubicBezTo>
                    <a:pt x="112" y="114"/>
                    <a:pt x="125" y="88"/>
                    <a:pt x="129" y="80"/>
                  </a:cubicBezTo>
                  <a:cubicBezTo>
                    <a:pt x="138" y="63"/>
                    <a:pt x="136" y="41"/>
                    <a:pt x="157" y="41"/>
                  </a:cubicBezTo>
                  <a:cubicBezTo>
                    <a:pt x="177" y="41"/>
                    <a:pt x="175" y="63"/>
                    <a:pt x="182" y="79"/>
                  </a:cubicBezTo>
                  <a:cubicBezTo>
                    <a:pt x="186" y="88"/>
                    <a:pt x="198" y="115"/>
                    <a:pt x="235" y="114"/>
                  </a:cubicBezTo>
                  <a:cubicBezTo>
                    <a:pt x="235" y="107"/>
                    <a:pt x="235" y="107"/>
                    <a:pt x="235" y="107"/>
                  </a:cubicBezTo>
                  <a:cubicBezTo>
                    <a:pt x="226" y="107"/>
                    <a:pt x="217" y="106"/>
                    <a:pt x="211" y="102"/>
                  </a:cubicBezTo>
                  <a:cubicBezTo>
                    <a:pt x="191" y="92"/>
                    <a:pt x="171" y="46"/>
                    <a:pt x="185" y="26"/>
                  </a:cubicBezTo>
                  <a:cubicBezTo>
                    <a:pt x="193" y="15"/>
                    <a:pt x="215" y="10"/>
                    <a:pt x="237" y="9"/>
                  </a:cubicBezTo>
                  <a:cubicBezTo>
                    <a:pt x="237" y="2"/>
                    <a:pt x="237" y="2"/>
                    <a:pt x="237" y="2"/>
                  </a:cubicBezTo>
                  <a:cubicBezTo>
                    <a:pt x="235" y="2"/>
                    <a:pt x="234" y="2"/>
                    <a:pt x="232" y="2"/>
                  </a:cubicBezTo>
                  <a:cubicBezTo>
                    <a:pt x="208" y="4"/>
                    <a:pt x="179" y="15"/>
                    <a:pt x="157" y="15"/>
                  </a:cubicBezTo>
                  <a:close/>
                  <a:moveTo>
                    <a:pt x="78" y="2"/>
                  </a:moveTo>
                  <a:cubicBezTo>
                    <a:pt x="51" y="1"/>
                    <a:pt x="16" y="4"/>
                    <a:pt x="10" y="6"/>
                  </a:cubicBezTo>
                  <a:cubicBezTo>
                    <a:pt x="1" y="9"/>
                    <a:pt x="1" y="10"/>
                    <a:pt x="0" y="17"/>
                  </a:cubicBezTo>
                  <a:cubicBezTo>
                    <a:pt x="0" y="23"/>
                    <a:pt x="1" y="29"/>
                    <a:pt x="5" y="31"/>
                  </a:cubicBezTo>
                  <a:cubicBezTo>
                    <a:pt x="12" y="33"/>
                    <a:pt x="12" y="42"/>
                    <a:pt x="15" y="68"/>
                  </a:cubicBezTo>
                  <a:cubicBezTo>
                    <a:pt x="19" y="92"/>
                    <a:pt x="28" y="111"/>
                    <a:pt x="69" y="114"/>
                  </a:cubicBezTo>
                  <a:cubicBezTo>
                    <a:pt x="71" y="114"/>
                    <a:pt x="73" y="114"/>
                    <a:pt x="75" y="114"/>
                  </a:cubicBezTo>
                  <a:cubicBezTo>
                    <a:pt x="76" y="108"/>
                    <a:pt x="76" y="108"/>
                    <a:pt x="76" y="108"/>
                  </a:cubicBezTo>
                  <a:cubicBezTo>
                    <a:pt x="57" y="108"/>
                    <a:pt x="35" y="101"/>
                    <a:pt x="28" y="86"/>
                  </a:cubicBezTo>
                  <a:cubicBezTo>
                    <a:pt x="18" y="65"/>
                    <a:pt x="17" y="23"/>
                    <a:pt x="31" y="14"/>
                  </a:cubicBezTo>
                  <a:cubicBezTo>
                    <a:pt x="37" y="11"/>
                    <a:pt x="57" y="8"/>
                    <a:pt x="77" y="9"/>
                  </a:cubicBezTo>
                  <a:lnTo>
                    <a:pt x="78" y="2"/>
                  </a:lnTo>
                  <a:close/>
                </a:path>
              </a:pathLst>
            </a:custGeom>
            <a:solidFill>
              <a:srgbClr val="26808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7" name="Freeform 96"/>
            <p:cNvSpPr>
              <a:spLocks/>
            </p:cNvSpPr>
            <p:nvPr/>
          </p:nvSpPr>
          <p:spPr bwMode="auto">
            <a:xfrm>
              <a:off x="2670970" y="2516189"/>
              <a:ext cx="690563" cy="960438"/>
            </a:xfrm>
            <a:custGeom>
              <a:avLst/>
              <a:gdLst>
                <a:gd name="T0" fmla="*/ 155 w 430"/>
                <a:gd name="T1" fmla="*/ 55 h 598"/>
                <a:gd name="T2" fmla="*/ 348 w 430"/>
                <a:gd name="T3" fmla="*/ 103 h 598"/>
                <a:gd name="T4" fmla="*/ 402 w 430"/>
                <a:gd name="T5" fmla="*/ 279 h 598"/>
                <a:gd name="T6" fmla="*/ 205 w 430"/>
                <a:gd name="T7" fmla="*/ 597 h 598"/>
                <a:gd name="T8" fmla="*/ 33 w 430"/>
                <a:gd name="T9" fmla="*/ 272 h 598"/>
                <a:gd name="T10" fmla="*/ 155 w 430"/>
                <a:gd name="T11" fmla="*/ 55 h 598"/>
              </a:gdLst>
              <a:ahLst/>
              <a:cxnLst>
                <a:cxn ang="0">
                  <a:pos x="T0" y="T1"/>
                </a:cxn>
                <a:cxn ang="0">
                  <a:pos x="T2" y="T3"/>
                </a:cxn>
                <a:cxn ang="0">
                  <a:pos x="T4" y="T5"/>
                </a:cxn>
                <a:cxn ang="0">
                  <a:pos x="T6" y="T7"/>
                </a:cxn>
                <a:cxn ang="0">
                  <a:pos x="T8" y="T9"/>
                </a:cxn>
                <a:cxn ang="0">
                  <a:pos x="T10" y="T11"/>
                </a:cxn>
              </a:cxnLst>
              <a:rect l="0" t="0" r="r" b="b"/>
              <a:pathLst>
                <a:path w="430" h="598">
                  <a:moveTo>
                    <a:pt x="155" y="55"/>
                  </a:moveTo>
                  <a:cubicBezTo>
                    <a:pt x="171" y="26"/>
                    <a:pt x="297" y="0"/>
                    <a:pt x="348" y="103"/>
                  </a:cubicBezTo>
                  <a:cubicBezTo>
                    <a:pt x="400" y="207"/>
                    <a:pt x="374" y="243"/>
                    <a:pt x="402" y="279"/>
                  </a:cubicBezTo>
                  <a:cubicBezTo>
                    <a:pt x="430" y="316"/>
                    <a:pt x="364" y="598"/>
                    <a:pt x="205" y="597"/>
                  </a:cubicBezTo>
                  <a:cubicBezTo>
                    <a:pt x="36" y="596"/>
                    <a:pt x="0" y="326"/>
                    <a:pt x="33" y="272"/>
                  </a:cubicBezTo>
                  <a:cubicBezTo>
                    <a:pt x="67" y="217"/>
                    <a:pt x="37" y="55"/>
                    <a:pt x="155" y="55"/>
                  </a:cubicBezTo>
                </a:path>
              </a:pathLst>
            </a:custGeom>
            <a:solidFill>
              <a:srgbClr val="BF974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8" name="Freeform 97"/>
            <p:cNvSpPr>
              <a:spLocks/>
            </p:cNvSpPr>
            <p:nvPr/>
          </p:nvSpPr>
          <p:spPr bwMode="auto">
            <a:xfrm>
              <a:off x="2415382" y="3375027"/>
              <a:ext cx="1184275" cy="442913"/>
            </a:xfrm>
            <a:custGeom>
              <a:avLst/>
              <a:gdLst>
                <a:gd name="T0" fmla="*/ 438 w 737"/>
                <a:gd name="T1" fmla="*/ 0 h 276"/>
                <a:gd name="T2" fmla="*/ 295 w 737"/>
                <a:gd name="T3" fmla="*/ 7 h 276"/>
                <a:gd name="T4" fmla="*/ 79 w 737"/>
                <a:gd name="T5" fmla="*/ 99 h 276"/>
                <a:gd name="T6" fmla="*/ 0 w 737"/>
                <a:gd name="T7" fmla="*/ 276 h 276"/>
                <a:gd name="T8" fmla="*/ 737 w 737"/>
                <a:gd name="T9" fmla="*/ 276 h 276"/>
                <a:gd name="T10" fmla="*/ 658 w 737"/>
                <a:gd name="T11" fmla="*/ 99 h 276"/>
                <a:gd name="T12" fmla="*/ 438 w 737"/>
                <a:gd name="T13" fmla="*/ 0 h 276"/>
              </a:gdLst>
              <a:ahLst/>
              <a:cxnLst>
                <a:cxn ang="0">
                  <a:pos x="T0" y="T1"/>
                </a:cxn>
                <a:cxn ang="0">
                  <a:pos x="T2" y="T3"/>
                </a:cxn>
                <a:cxn ang="0">
                  <a:pos x="T4" y="T5"/>
                </a:cxn>
                <a:cxn ang="0">
                  <a:pos x="T6" y="T7"/>
                </a:cxn>
                <a:cxn ang="0">
                  <a:pos x="T8" y="T9"/>
                </a:cxn>
                <a:cxn ang="0">
                  <a:pos x="T10" y="T11"/>
                </a:cxn>
                <a:cxn ang="0">
                  <a:pos x="T12" y="T13"/>
                </a:cxn>
              </a:cxnLst>
              <a:rect l="0" t="0" r="r" b="b"/>
              <a:pathLst>
                <a:path w="737" h="276">
                  <a:moveTo>
                    <a:pt x="438" y="0"/>
                  </a:moveTo>
                  <a:cubicBezTo>
                    <a:pt x="437" y="3"/>
                    <a:pt x="296" y="5"/>
                    <a:pt x="295" y="7"/>
                  </a:cubicBezTo>
                  <a:cubicBezTo>
                    <a:pt x="250" y="70"/>
                    <a:pt x="155" y="82"/>
                    <a:pt x="79" y="99"/>
                  </a:cubicBezTo>
                  <a:cubicBezTo>
                    <a:pt x="3" y="116"/>
                    <a:pt x="0" y="212"/>
                    <a:pt x="0" y="276"/>
                  </a:cubicBezTo>
                  <a:cubicBezTo>
                    <a:pt x="737" y="276"/>
                    <a:pt x="737" y="276"/>
                    <a:pt x="737" y="276"/>
                  </a:cubicBezTo>
                  <a:cubicBezTo>
                    <a:pt x="737" y="212"/>
                    <a:pt x="736" y="116"/>
                    <a:pt x="658" y="99"/>
                  </a:cubicBezTo>
                  <a:cubicBezTo>
                    <a:pt x="581" y="81"/>
                    <a:pt x="480" y="66"/>
                    <a:pt x="438" y="0"/>
                  </a:cubicBezTo>
                  <a:close/>
                </a:path>
              </a:pathLst>
            </a:custGeom>
            <a:solidFill>
              <a:srgbClr val="7491A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9" name="Freeform 98"/>
            <p:cNvSpPr>
              <a:spLocks/>
            </p:cNvSpPr>
            <p:nvPr/>
          </p:nvSpPr>
          <p:spPr bwMode="auto">
            <a:xfrm>
              <a:off x="2888457" y="3375027"/>
              <a:ext cx="238125" cy="442913"/>
            </a:xfrm>
            <a:custGeom>
              <a:avLst/>
              <a:gdLst>
                <a:gd name="T0" fmla="*/ 149 w 149"/>
                <a:gd name="T1" fmla="*/ 7 h 276"/>
                <a:gd name="T2" fmla="*/ 149 w 149"/>
                <a:gd name="T3" fmla="*/ 41 h 276"/>
                <a:gd name="T4" fmla="*/ 113 w 149"/>
                <a:gd name="T5" fmla="*/ 276 h 276"/>
                <a:gd name="T6" fmla="*/ 36 w 149"/>
                <a:gd name="T7" fmla="*/ 276 h 276"/>
                <a:gd name="T8" fmla="*/ 0 w 149"/>
                <a:gd name="T9" fmla="*/ 44 h 276"/>
                <a:gd name="T10" fmla="*/ 0 w 149"/>
                <a:gd name="T11" fmla="*/ 7 h 276"/>
                <a:gd name="T12" fmla="*/ 1 w 149"/>
                <a:gd name="T13" fmla="*/ 7 h 276"/>
                <a:gd name="T14" fmla="*/ 144 w 149"/>
                <a:gd name="T15" fmla="*/ 0 h 276"/>
                <a:gd name="T16" fmla="*/ 149 w 149"/>
                <a:gd name="T17" fmla="*/ 7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9" h="276">
                  <a:moveTo>
                    <a:pt x="149" y="7"/>
                  </a:moveTo>
                  <a:cubicBezTo>
                    <a:pt x="149" y="41"/>
                    <a:pt x="149" y="41"/>
                    <a:pt x="149" y="41"/>
                  </a:cubicBezTo>
                  <a:cubicBezTo>
                    <a:pt x="113" y="276"/>
                    <a:pt x="113" y="276"/>
                    <a:pt x="113" y="276"/>
                  </a:cubicBezTo>
                  <a:cubicBezTo>
                    <a:pt x="36" y="276"/>
                    <a:pt x="36" y="276"/>
                    <a:pt x="36" y="276"/>
                  </a:cubicBezTo>
                  <a:cubicBezTo>
                    <a:pt x="0" y="44"/>
                    <a:pt x="0" y="44"/>
                    <a:pt x="0" y="44"/>
                  </a:cubicBezTo>
                  <a:cubicBezTo>
                    <a:pt x="0" y="7"/>
                    <a:pt x="0" y="7"/>
                    <a:pt x="0" y="7"/>
                  </a:cubicBezTo>
                  <a:cubicBezTo>
                    <a:pt x="1" y="7"/>
                    <a:pt x="1" y="7"/>
                    <a:pt x="1" y="7"/>
                  </a:cubicBezTo>
                  <a:cubicBezTo>
                    <a:pt x="2" y="5"/>
                    <a:pt x="143" y="3"/>
                    <a:pt x="144" y="0"/>
                  </a:cubicBezTo>
                  <a:cubicBezTo>
                    <a:pt x="146" y="2"/>
                    <a:pt x="147" y="4"/>
                    <a:pt x="149" y="7"/>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0" name="Freeform 99"/>
            <p:cNvSpPr>
              <a:spLocks/>
            </p:cNvSpPr>
            <p:nvPr/>
          </p:nvSpPr>
          <p:spPr bwMode="auto">
            <a:xfrm>
              <a:off x="2890045" y="2976564"/>
              <a:ext cx="234950" cy="571500"/>
            </a:xfrm>
            <a:custGeom>
              <a:avLst/>
              <a:gdLst>
                <a:gd name="T0" fmla="*/ 0 w 147"/>
                <a:gd name="T1" fmla="*/ 98 h 356"/>
                <a:gd name="T2" fmla="*/ 0 w 147"/>
                <a:gd name="T3" fmla="*/ 219 h 356"/>
                <a:gd name="T4" fmla="*/ 0 w 147"/>
                <a:gd name="T5" fmla="*/ 278 h 356"/>
                <a:gd name="T6" fmla="*/ 147 w 147"/>
                <a:gd name="T7" fmla="*/ 278 h 356"/>
                <a:gd name="T8" fmla="*/ 147 w 147"/>
                <a:gd name="T9" fmla="*/ 219 h 356"/>
                <a:gd name="T10" fmla="*/ 147 w 147"/>
                <a:gd name="T11" fmla="*/ 98 h 356"/>
                <a:gd name="T12" fmla="*/ 0 w 147"/>
                <a:gd name="T13" fmla="*/ 98 h 356"/>
              </a:gdLst>
              <a:ahLst/>
              <a:cxnLst>
                <a:cxn ang="0">
                  <a:pos x="T0" y="T1"/>
                </a:cxn>
                <a:cxn ang="0">
                  <a:pos x="T2" y="T3"/>
                </a:cxn>
                <a:cxn ang="0">
                  <a:pos x="T4" y="T5"/>
                </a:cxn>
                <a:cxn ang="0">
                  <a:pos x="T6" y="T7"/>
                </a:cxn>
                <a:cxn ang="0">
                  <a:pos x="T8" y="T9"/>
                </a:cxn>
                <a:cxn ang="0">
                  <a:pos x="T10" y="T11"/>
                </a:cxn>
                <a:cxn ang="0">
                  <a:pos x="T12" y="T13"/>
                </a:cxn>
              </a:cxnLst>
              <a:rect l="0" t="0" r="r" b="b"/>
              <a:pathLst>
                <a:path w="147" h="356">
                  <a:moveTo>
                    <a:pt x="0" y="98"/>
                  </a:moveTo>
                  <a:cubicBezTo>
                    <a:pt x="0" y="219"/>
                    <a:pt x="0" y="219"/>
                    <a:pt x="0" y="219"/>
                  </a:cubicBezTo>
                  <a:cubicBezTo>
                    <a:pt x="0" y="278"/>
                    <a:pt x="0" y="278"/>
                    <a:pt x="0" y="278"/>
                  </a:cubicBezTo>
                  <a:cubicBezTo>
                    <a:pt x="37" y="354"/>
                    <a:pt x="103" y="356"/>
                    <a:pt x="147" y="278"/>
                  </a:cubicBezTo>
                  <a:cubicBezTo>
                    <a:pt x="147" y="219"/>
                    <a:pt x="147" y="219"/>
                    <a:pt x="147" y="219"/>
                  </a:cubicBezTo>
                  <a:cubicBezTo>
                    <a:pt x="147" y="98"/>
                    <a:pt x="147" y="98"/>
                    <a:pt x="147" y="98"/>
                  </a:cubicBezTo>
                  <a:cubicBezTo>
                    <a:pt x="147" y="0"/>
                    <a:pt x="0" y="0"/>
                    <a:pt x="0" y="98"/>
                  </a:cubicBezTo>
                </a:path>
              </a:pathLst>
            </a:custGeom>
            <a:solidFill>
              <a:srgbClr val="F6DBC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nvGrpSpPr>
            <p:cNvPr id="51" name="Group 50"/>
            <p:cNvGrpSpPr/>
            <p:nvPr/>
          </p:nvGrpSpPr>
          <p:grpSpPr>
            <a:xfrm>
              <a:off x="3186172" y="2302670"/>
              <a:ext cx="468254" cy="828676"/>
              <a:chOff x="2548790" y="2218532"/>
              <a:chExt cx="468254" cy="828676"/>
            </a:xfrm>
          </p:grpSpPr>
          <p:grpSp>
            <p:nvGrpSpPr>
              <p:cNvPr id="182" name="Group 181"/>
              <p:cNvGrpSpPr/>
              <p:nvPr/>
            </p:nvGrpSpPr>
            <p:grpSpPr>
              <a:xfrm>
                <a:off x="2663031" y="2218532"/>
                <a:ext cx="354013" cy="827088"/>
                <a:chOff x="2291616" y="2152651"/>
                <a:chExt cx="354013" cy="827088"/>
              </a:xfrm>
            </p:grpSpPr>
            <p:sp>
              <p:nvSpPr>
                <p:cNvPr id="184" name="Freeform 73"/>
                <p:cNvSpPr>
                  <a:spLocks/>
                </p:cNvSpPr>
                <p:nvPr/>
              </p:nvSpPr>
              <p:spPr bwMode="auto">
                <a:xfrm>
                  <a:off x="2291616" y="2544763"/>
                  <a:ext cx="354013" cy="434975"/>
                </a:xfrm>
                <a:custGeom>
                  <a:avLst/>
                  <a:gdLst>
                    <a:gd name="T0" fmla="*/ 116 w 220"/>
                    <a:gd name="T1" fmla="*/ 0 h 271"/>
                    <a:gd name="T2" fmla="*/ 0 w 220"/>
                    <a:gd name="T3" fmla="*/ 35 h 271"/>
                    <a:gd name="T4" fmla="*/ 44 w 220"/>
                    <a:gd name="T5" fmla="*/ 271 h 271"/>
                    <a:gd name="T6" fmla="*/ 202 w 220"/>
                    <a:gd name="T7" fmla="*/ 271 h 271"/>
                    <a:gd name="T8" fmla="*/ 220 w 220"/>
                    <a:gd name="T9" fmla="*/ 36 h 271"/>
                    <a:gd name="T10" fmla="*/ 116 w 220"/>
                    <a:gd name="T11" fmla="*/ 0 h 271"/>
                  </a:gdLst>
                  <a:ahLst/>
                  <a:cxnLst>
                    <a:cxn ang="0">
                      <a:pos x="T0" y="T1"/>
                    </a:cxn>
                    <a:cxn ang="0">
                      <a:pos x="T2" y="T3"/>
                    </a:cxn>
                    <a:cxn ang="0">
                      <a:pos x="T4" y="T5"/>
                    </a:cxn>
                    <a:cxn ang="0">
                      <a:pos x="T6" y="T7"/>
                    </a:cxn>
                    <a:cxn ang="0">
                      <a:pos x="T8" y="T9"/>
                    </a:cxn>
                    <a:cxn ang="0">
                      <a:pos x="T10" y="T11"/>
                    </a:cxn>
                  </a:cxnLst>
                  <a:rect l="0" t="0" r="r" b="b"/>
                  <a:pathLst>
                    <a:path w="220" h="271">
                      <a:moveTo>
                        <a:pt x="116" y="0"/>
                      </a:moveTo>
                      <a:cubicBezTo>
                        <a:pt x="116" y="0"/>
                        <a:pt x="0" y="28"/>
                        <a:pt x="0" y="35"/>
                      </a:cubicBezTo>
                      <a:cubicBezTo>
                        <a:pt x="0" y="42"/>
                        <a:pt x="44" y="271"/>
                        <a:pt x="44" y="271"/>
                      </a:cubicBezTo>
                      <a:cubicBezTo>
                        <a:pt x="202" y="271"/>
                        <a:pt x="202" y="271"/>
                        <a:pt x="202" y="271"/>
                      </a:cubicBezTo>
                      <a:cubicBezTo>
                        <a:pt x="220" y="36"/>
                        <a:pt x="220" y="36"/>
                        <a:pt x="220" y="36"/>
                      </a:cubicBezTo>
                      <a:cubicBezTo>
                        <a:pt x="116" y="0"/>
                        <a:pt x="116" y="0"/>
                        <a:pt x="116" y="0"/>
                      </a:cubicBezTo>
                    </a:path>
                  </a:pathLst>
                </a:custGeom>
                <a:solidFill>
                  <a:srgbClr val="34343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85" name="Freeform 76"/>
                <p:cNvSpPr>
                  <a:spLocks/>
                </p:cNvSpPr>
                <p:nvPr/>
              </p:nvSpPr>
              <p:spPr bwMode="auto">
                <a:xfrm>
                  <a:off x="2420204" y="2544763"/>
                  <a:ext cx="114300" cy="112713"/>
                </a:xfrm>
                <a:custGeom>
                  <a:avLst/>
                  <a:gdLst>
                    <a:gd name="T0" fmla="*/ 0 w 71"/>
                    <a:gd name="T1" fmla="*/ 39 h 70"/>
                    <a:gd name="T2" fmla="*/ 20 w 71"/>
                    <a:gd name="T3" fmla="*/ 70 h 70"/>
                    <a:gd name="T4" fmla="*/ 51 w 71"/>
                    <a:gd name="T5" fmla="*/ 70 h 70"/>
                    <a:gd name="T6" fmla="*/ 71 w 71"/>
                    <a:gd name="T7" fmla="*/ 39 h 70"/>
                    <a:gd name="T8" fmla="*/ 36 w 71"/>
                    <a:gd name="T9" fmla="*/ 0 h 70"/>
                    <a:gd name="T10" fmla="*/ 0 w 71"/>
                    <a:gd name="T11" fmla="*/ 39 h 70"/>
                  </a:gdLst>
                  <a:ahLst/>
                  <a:cxnLst>
                    <a:cxn ang="0">
                      <a:pos x="T0" y="T1"/>
                    </a:cxn>
                    <a:cxn ang="0">
                      <a:pos x="T2" y="T3"/>
                    </a:cxn>
                    <a:cxn ang="0">
                      <a:pos x="T4" y="T5"/>
                    </a:cxn>
                    <a:cxn ang="0">
                      <a:pos x="T6" y="T7"/>
                    </a:cxn>
                    <a:cxn ang="0">
                      <a:pos x="T8" y="T9"/>
                    </a:cxn>
                    <a:cxn ang="0">
                      <a:pos x="T10" y="T11"/>
                    </a:cxn>
                  </a:cxnLst>
                  <a:rect l="0" t="0" r="r" b="b"/>
                  <a:pathLst>
                    <a:path w="71" h="70">
                      <a:moveTo>
                        <a:pt x="0" y="39"/>
                      </a:moveTo>
                      <a:cubicBezTo>
                        <a:pt x="20" y="70"/>
                        <a:pt x="20" y="70"/>
                        <a:pt x="20" y="70"/>
                      </a:cubicBezTo>
                      <a:cubicBezTo>
                        <a:pt x="30" y="70"/>
                        <a:pt x="41" y="70"/>
                        <a:pt x="51" y="70"/>
                      </a:cubicBezTo>
                      <a:cubicBezTo>
                        <a:pt x="71" y="39"/>
                        <a:pt x="71" y="39"/>
                        <a:pt x="71" y="39"/>
                      </a:cubicBezTo>
                      <a:cubicBezTo>
                        <a:pt x="36" y="0"/>
                        <a:pt x="36" y="0"/>
                        <a:pt x="36" y="0"/>
                      </a:cubicBezTo>
                      <a:cubicBezTo>
                        <a:pt x="0" y="39"/>
                        <a:pt x="0" y="39"/>
                        <a:pt x="0" y="39"/>
                      </a:cubicBezTo>
                    </a:path>
                  </a:pathLst>
                </a:custGeom>
                <a:solidFill>
                  <a:srgbClr val="26808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86" name="Freeform 77"/>
                <p:cNvSpPr>
                  <a:spLocks/>
                </p:cNvSpPr>
                <p:nvPr/>
              </p:nvSpPr>
              <p:spPr bwMode="auto">
                <a:xfrm>
                  <a:off x="2405916" y="2657476"/>
                  <a:ext cx="142875" cy="322263"/>
                </a:xfrm>
                <a:custGeom>
                  <a:avLst/>
                  <a:gdLst>
                    <a:gd name="T0" fmla="*/ 29 w 90"/>
                    <a:gd name="T1" fmla="*/ 0 h 203"/>
                    <a:gd name="T2" fmla="*/ 0 w 90"/>
                    <a:gd name="T3" fmla="*/ 203 h 203"/>
                    <a:gd name="T4" fmla="*/ 90 w 90"/>
                    <a:gd name="T5" fmla="*/ 203 h 203"/>
                    <a:gd name="T6" fmla="*/ 61 w 90"/>
                    <a:gd name="T7" fmla="*/ 0 h 203"/>
                    <a:gd name="T8" fmla="*/ 29 w 90"/>
                    <a:gd name="T9" fmla="*/ 0 h 203"/>
                  </a:gdLst>
                  <a:ahLst/>
                  <a:cxnLst>
                    <a:cxn ang="0">
                      <a:pos x="T0" y="T1"/>
                    </a:cxn>
                    <a:cxn ang="0">
                      <a:pos x="T2" y="T3"/>
                    </a:cxn>
                    <a:cxn ang="0">
                      <a:pos x="T4" y="T5"/>
                    </a:cxn>
                    <a:cxn ang="0">
                      <a:pos x="T6" y="T7"/>
                    </a:cxn>
                    <a:cxn ang="0">
                      <a:pos x="T8" y="T9"/>
                    </a:cxn>
                  </a:cxnLst>
                  <a:rect l="0" t="0" r="r" b="b"/>
                  <a:pathLst>
                    <a:path w="90" h="203">
                      <a:moveTo>
                        <a:pt x="29" y="0"/>
                      </a:moveTo>
                      <a:lnTo>
                        <a:pt x="0" y="203"/>
                      </a:lnTo>
                      <a:lnTo>
                        <a:pt x="90" y="203"/>
                      </a:lnTo>
                      <a:lnTo>
                        <a:pt x="61" y="0"/>
                      </a:lnTo>
                      <a:lnTo>
                        <a:pt x="29" y="0"/>
                      </a:lnTo>
                      <a:close/>
                    </a:path>
                  </a:pathLst>
                </a:custGeom>
                <a:solidFill>
                  <a:srgbClr val="26808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87" name="Freeform 78"/>
                <p:cNvSpPr>
                  <a:spLocks/>
                </p:cNvSpPr>
                <p:nvPr/>
              </p:nvSpPr>
              <p:spPr bwMode="auto">
                <a:xfrm>
                  <a:off x="2405916" y="2657476"/>
                  <a:ext cx="142875" cy="322263"/>
                </a:xfrm>
                <a:custGeom>
                  <a:avLst/>
                  <a:gdLst>
                    <a:gd name="T0" fmla="*/ 29 w 90"/>
                    <a:gd name="T1" fmla="*/ 0 h 203"/>
                    <a:gd name="T2" fmla="*/ 0 w 90"/>
                    <a:gd name="T3" fmla="*/ 203 h 203"/>
                    <a:gd name="T4" fmla="*/ 90 w 90"/>
                    <a:gd name="T5" fmla="*/ 203 h 203"/>
                    <a:gd name="T6" fmla="*/ 61 w 90"/>
                    <a:gd name="T7" fmla="*/ 0 h 203"/>
                    <a:gd name="T8" fmla="*/ 29 w 90"/>
                    <a:gd name="T9" fmla="*/ 0 h 203"/>
                  </a:gdLst>
                  <a:ahLst/>
                  <a:cxnLst>
                    <a:cxn ang="0">
                      <a:pos x="T0" y="T1"/>
                    </a:cxn>
                    <a:cxn ang="0">
                      <a:pos x="T2" y="T3"/>
                    </a:cxn>
                    <a:cxn ang="0">
                      <a:pos x="T4" y="T5"/>
                    </a:cxn>
                    <a:cxn ang="0">
                      <a:pos x="T6" y="T7"/>
                    </a:cxn>
                    <a:cxn ang="0">
                      <a:pos x="T8" y="T9"/>
                    </a:cxn>
                  </a:cxnLst>
                  <a:rect l="0" t="0" r="r" b="b"/>
                  <a:pathLst>
                    <a:path w="90" h="203">
                      <a:moveTo>
                        <a:pt x="29" y="0"/>
                      </a:moveTo>
                      <a:lnTo>
                        <a:pt x="0" y="203"/>
                      </a:lnTo>
                      <a:lnTo>
                        <a:pt x="90" y="203"/>
                      </a:lnTo>
                      <a:lnTo>
                        <a:pt x="61" y="0"/>
                      </a:lnTo>
                      <a:lnTo>
                        <a:pt x="29"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88" name="Freeform 79"/>
                <p:cNvSpPr>
                  <a:spLocks/>
                </p:cNvSpPr>
                <p:nvPr/>
              </p:nvSpPr>
              <p:spPr bwMode="auto">
                <a:xfrm>
                  <a:off x="2331304" y="2378076"/>
                  <a:ext cx="146050" cy="282575"/>
                </a:xfrm>
                <a:custGeom>
                  <a:avLst/>
                  <a:gdLst>
                    <a:gd name="T0" fmla="*/ 8 w 92"/>
                    <a:gd name="T1" fmla="*/ 0 h 178"/>
                    <a:gd name="T2" fmla="*/ 0 w 92"/>
                    <a:gd name="T3" fmla="*/ 28 h 178"/>
                    <a:gd name="T4" fmla="*/ 21 w 92"/>
                    <a:gd name="T5" fmla="*/ 178 h 178"/>
                    <a:gd name="T6" fmla="*/ 92 w 92"/>
                    <a:gd name="T7" fmla="*/ 105 h 178"/>
                    <a:gd name="T8" fmla="*/ 8 w 92"/>
                    <a:gd name="T9" fmla="*/ 0 h 178"/>
                  </a:gdLst>
                  <a:ahLst/>
                  <a:cxnLst>
                    <a:cxn ang="0">
                      <a:pos x="T0" y="T1"/>
                    </a:cxn>
                    <a:cxn ang="0">
                      <a:pos x="T2" y="T3"/>
                    </a:cxn>
                    <a:cxn ang="0">
                      <a:pos x="T4" y="T5"/>
                    </a:cxn>
                    <a:cxn ang="0">
                      <a:pos x="T6" y="T7"/>
                    </a:cxn>
                    <a:cxn ang="0">
                      <a:pos x="T8" y="T9"/>
                    </a:cxn>
                  </a:cxnLst>
                  <a:rect l="0" t="0" r="r" b="b"/>
                  <a:pathLst>
                    <a:path w="92" h="178">
                      <a:moveTo>
                        <a:pt x="8" y="0"/>
                      </a:moveTo>
                      <a:lnTo>
                        <a:pt x="0" y="28"/>
                      </a:lnTo>
                      <a:lnTo>
                        <a:pt x="21" y="178"/>
                      </a:lnTo>
                      <a:lnTo>
                        <a:pt x="92" y="105"/>
                      </a:lnTo>
                      <a:lnTo>
                        <a:pt x="8" y="0"/>
                      </a:lnTo>
                      <a:close/>
                    </a:path>
                  </a:pathLst>
                </a:custGeom>
                <a:solidFill>
                  <a:srgbClr val="34343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89" name="Freeform 80"/>
                <p:cNvSpPr>
                  <a:spLocks/>
                </p:cNvSpPr>
                <p:nvPr/>
              </p:nvSpPr>
              <p:spPr bwMode="auto">
                <a:xfrm>
                  <a:off x="2331304" y="2378076"/>
                  <a:ext cx="146050" cy="282575"/>
                </a:xfrm>
                <a:custGeom>
                  <a:avLst/>
                  <a:gdLst>
                    <a:gd name="T0" fmla="*/ 8 w 92"/>
                    <a:gd name="T1" fmla="*/ 0 h 178"/>
                    <a:gd name="T2" fmla="*/ 0 w 92"/>
                    <a:gd name="T3" fmla="*/ 28 h 178"/>
                    <a:gd name="T4" fmla="*/ 21 w 92"/>
                    <a:gd name="T5" fmla="*/ 178 h 178"/>
                    <a:gd name="T6" fmla="*/ 92 w 92"/>
                    <a:gd name="T7" fmla="*/ 105 h 178"/>
                    <a:gd name="T8" fmla="*/ 8 w 92"/>
                    <a:gd name="T9" fmla="*/ 0 h 178"/>
                  </a:gdLst>
                  <a:ahLst/>
                  <a:cxnLst>
                    <a:cxn ang="0">
                      <a:pos x="T0" y="T1"/>
                    </a:cxn>
                    <a:cxn ang="0">
                      <a:pos x="T2" y="T3"/>
                    </a:cxn>
                    <a:cxn ang="0">
                      <a:pos x="T4" y="T5"/>
                    </a:cxn>
                    <a:cxn ang="0">
                      <a:pos x="T6" y="T7"/>
                    </a:cxn>
                    <a:cxn ang="0">
                      <a:pos x="T8" y="T9"/>
                    </a:cxn>
                  </a:cxnLst>
                  <a:rect l="0" t="0" r="r" b="b"/>
                  <a:pathLst>
                    <a:path w="92" h="178">
                      <a:moveTo>
                        <a:pt x="8" y="0"/>
                      </a:moveTo>
                      <a:lnTo>
                        <a:pt x="0" y="28"/>
                      </a:lnTo>
                      <a:lnTo>
                        <a:pt x="21" y="178"/>
                      </a:lnTo>
                      <a:lnTo>
                        <a:pt x="92" y="105"/>
                      </a:lnTo>
                      <a:lnTo>
                        <a:pt x="8"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90" name="Freeform 81"/>
                <p:cNvSpPr>
                  <a:spLocks/>
                </p:cNvSpPr>
                <p:nvPr/>
              </p:nvSpPr>
              <p:spPr bwMode="auto">
                <a:xfrm>
                  <a:off x="2344004" y="2322513"/>
                  <a:ext cx="266700" cy="92075"/>
                </a:xfrm>
                <a:custGeom>
                  <a:avLst/>
                  <a:gdLst>
                    <a:gd name="T0" fmla="*/ 0 w 167"/>
                    <a:gd name="T1" fmla="*/ 0 h 58"/>
                    <a:gd name="T2" fmla="*/ 0 w 167"/>
                    <a:gd name="T3" fmla="*/ 6 h 58"/>
                    <a:gd name="T4" fmla="*/ 83 w 167"/>
                    <a:gd name="T5" fmla="*/ 58 h 58"/>
                    <a:gd name="T6" fmla="*/ 85 w 167"/>
                    <a:gd name="T7" fmla="*/ 58 h 58"/>
                    <a:gd name="T8" fmla="*/ 167 w 167"/>
                    <a:gd name="T9" fmla="*/ 9 h 58"/>
                    <a:gd name="T10" fmla="*/ 167 w 167"/>
                    <a:gd name="T11" fmla="*/ 0 h 58"/>
                    <a:gd name="T12" fmla="*/ 0 w 167"/>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67" h="58">
                      <a:moveTo>
                        <a:pt x="0" y="0"/>
                      </a:moveTo>
                      <a:cubicBezTo>
                        <a:pt x="0" y="6"/>
                        <a:pt x="0" y="6"/>
                        <a:pt x="0" y="6"/>
                      </a:cubicBezTo>
                      <a:cubicBezTo>
                        <a:pt x="0" y="6"/>
                        <a:pt x="43" y="56"/>
                        <a:pt x="83" y="58"/>
                      </a:cubicBezTo>
                      <a:cubicBezTo>
                        <a:pt x="84" y="58"/>
                        <a:pt x="85" y="58"/>
                        <a:pt x="85" y="58"/>
                      </a:cubicBezTo>
                      <a:cubicBezTo>
                        <a:pt x="125" y="58"/>
                        <a:pt x="167" y="9"/>
                        <a:pt x="167" y="9"/>
                      </a:cubicBezTo>
                      <a:cubicBezTo>
                        <a:pt x="167" y="0"/>
                        <a:pt x="167" y="0"/>
                        <a:pt x="167" y="0"/>
                      </a:cubicBezTo>
                      <a:cubicBezTo>
                        <a:pt x="0" y="0"/>
                        <a:pt x="0" y="0"/>
                        <a:pt x="0" y="0"/>
                      </a:cubicBezTo>
                    </a:path>
                  </a:pathLst>
                </a:custGeom>
                <a:solidFill>
                  <a:srgbClr val="C5A08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91" name="Freeform 83"/>
                <p:cNvSpPr>
                  <a:spLocks/>
                </p:cNvSpPr>
                <p:nvPr/>
              </p:nvSpPr>
              <p:spPr bwMode="auto">
                <a:xfrm>
                  <a:off x="2477354" y="2378076"/>
                  <a:ext cx="142875" cy="284163"/>
                </a:xfrm>
                <a:custGeom>
                  <a:avLst/>
                  <a:gdLst>
                    <a:gd name="T0" fmla="*/ 84 w 90"/>
                    <a:gd name="T1" fmla="*/ 0 h 179"/>
                    <a:gd name="T2" fmla="*/ 90 w 90"/>
                    <a:gd name="T3" fmla="*/ 28 h 179"/>
                    <a:gd name="T4" fmla="*/ 70 w 90"/>
                    <a:gd name="T5" fmla="*/ 179 h 179"/>
                    <a:gd name="T6" fmla="*/ 0 w 90"/>
                    <a:gd name="T7" fmla="*/ 105 h 179"/>
                    <a:gd name="T8" fmla="*/ 84 w 90"/>
                    <a:gd name="T9" fmla="*/ 0 h 179"/>
                  </a:gdLst>
                  <a:ahLst/>
                  <a:cxnLst>
                    <a:cxn ang="0">
                      <a:pos x="T0" y="T1"/>
                    </a:cxn>
                    <a:cxn ang="0">
                      <a:pos x="T2" y="T3"/>
                    </a:cxn>
                    <a:cxn ang="0">
                      <a:pos x="T4" y="T5"/>
                    </a:cxn>
                    <a:cxn ang="0">
                      <a:pos x="T6" y="T7"/>
                    </a:cxn>
                    <a:cxn ang="0">
                      <a:pos x="T8" y="T9"/>
                    </a:cxn>
                  </a:cxnLst>
                  <a:rect l="0" t="0" r="r" b="b"/>
                  <a:pathLst>
                    <a:path w="90" h="179">
                      <a:moveTo>
                        <a:pt x="84" y="0"/>
                      </a:moveTo>
                      <a:lnTo>
                        <a:pt x="90" y="28"/>
                      </a:lnTo>
                      <a:lnTo>
                        <a:pt x="70" y="179"/>
                      </a:lnTo>
                      <a:lnTo>
                        <a:pt x="0" y="105"/>
                      </a:lnTo>
                      <a:lnTo>
                        <a:pt x="84" y="0"/>
                      </a:lnTo>
                      <a:close/>
                    </a:path>
                  </a:pathLst>
                </a:custGeom>
                <a:solidFill>
                  <a:srgbClr val="34343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92" name="Freeform 84"/>
                <p:cNvSpPr>
                  <a:spLocks/>
                </p:cNvSpPr>
                <p:nvPr/>
              </p:nvSpPr>
              <p:spPr bwMode="auto">
                <a:xfrm>
                  <a:off x="2477354" y="2378076"/>
                  <a:ext cx="142875" cy="284163"/>
                </a:xfrm>
                <a:custGeom>
                  <a:avLst/>
                  <a:gdLst>
                    <a:gd name="T0" fmla="*/ 84 w 90"/>
                    <a:gd name="T1" fmla="*/ 0 h 179"/>
                    <a:gd name="T2" fmla="*/ 90 w 90"/>
                    <a:gd name="T3" fmla="*/ 28 h 179"/>
                    <a:gd name="T4" fmla="*/ 70 w 90"/>
                    <a:gd name="T5" fmla="*/ 179 h 179"/>
                    <a:gd name="T6" fmla="*/ 0 w 90"/>
                    <a:gd name="T7" fmla="*/ 105 h 179"/>
                    <a:gd name="T8" fmla="*/ 84 w 90"/>
                    <a:gd name="T9" fmla="*/ 0 h 179"/>
                  </a:gdLst>
                  <a:ahLst/>
                  <a:cxnLst>
                    <a:cxn ang="0">
                      <a:pos x="T0" y="T1"/>
                    </a:cxn>
                    <a:cxn ang="0">
                      <a:pos x="T2" y="T3"/>
                    </a:cxn>
                    <a:cxn ang="0">
                      <a:pos x="T4" y="T5"/>
                    </a:cxn>
                    <a:cxn ang="0">
                      <a:pos x="T6" y="T7"/>
                    </a:cxn>
                    <a:cxn ang="0">
                      <a:pos x="T8" y="T9"/>
                    </a:cxn>
                  </a:cxnLst>
                  <a:rect l="0" t="0" r="r" b="b"/>
                  <a:pathLst>
                    <a:path w="90" h="179">
                      <a:moveTo>
                        <a:pt x="84" y="0"/>
                      </a:moveTo>
                      <a:lnTo>
                        <a:pt x="90" y="28"/>
                      </a:lnTo>
                      <a:lnTo>
                        <a:pt x="70" y="179"/>
                      </a:lnTo>
                      <a:lnTo>
                        <a:pt x="0" y="105"/>
                      </a:lnTo>
                      <a:lnTo>
                        <a:pt x="84"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93" name="Freeform 85"/>
                <p:cNvSpPr>
                  <a:spLocks/>
                </p:cNvSpPr>
                <p:nvPr/>
              </p:nvSpPr>
              <p:spPr bwMode="auto">
                <a:xfrm>
                  <a:off x="2477354" y="2544763"/>
                  <a:ext cx="0" cy="0"/>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rgbClr val="E1E1E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94" name="Freeform 86"/>
                <p:cNvSpPr>
                  <a:spLocks/>
                </p:cNvSpPr>
                <p:nvPr/>
              </p:nvSpPr>
              <p:spPr bwMode="auto">
                <a:xfrm>
                  <a:off x="2477354" y="2544763"/>
                  <a:ext cx="0" cy="0"/>
                </a:xfrm>
                <a:custGeom>
                  <a:avLst/>
                  <a:gdLst/>
                  <a:ahLst/>
                  <a:cxnLst>
                    <a:cxn ang="0">
                      <a:pos x="0" y="0"/>
                    </a:cxn>
                    <a:cxn ang="0">
                      <a:pos x="0" y="0"/>
                    </a:cxn>
                    <a:cxn ang="0">
                      <a:pos x="0" y="0"/>
                    </a:cxn>
                  </a:cxnLst>
                  <a:rect l="0" t="0" r="r" b="b"/>
                  <a:pathLst>
                    <a:path>
                      <a:moveTo>
                        <a:pt x="0" y="0"/>
                      </a:moveTo>
                      <a:lnTo>
                        <a:pt x="0" y="0"/>
                      </a:lnTo>
                      <a:lnTo>
                        <a:pt x="0"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95" name="Freeform 87"/>
                <p:cNvSpPr>
                  <a:spLocks/>
                </p:cNvSpPr>
                <p:nvPr/>
              </p:nvSpPr>
              <p:spPr bwMode="auto">
                <a:xfrm>
                  <a:off x="2344004" y="2373313"/>
                  <a:ext cx="266700" cy="171450"/>
                </a:xfrm>
                <a:custGeom>
                  <a:avLst/>
                  <a:gdLst>
                    <a:gd name="T0" fmla="*/ 168 w 168"/>
                    <a:gd name="T1" fmla="*/ 0 h 108"/>
                    <a:gd name="T2" fmla="*/ 84 w 168"/>
                    <a:gd name="T3" fmla="*/ 105 h 108"/>
                    <a:gd name="T4" fmla="*/ 0 w 168"/>
                    <a:gd name="T5" fmla="*/ 0 h 108"/>
                    <a:gd name="T6" fmla="*/ 0 w 168"/>
                    <a:gd name="T7" fmla="*/ 3 h 108"/>
                    <a:gd name="T8" fmla="*/ 84 w 168"/>
                    <a:gd name="T9" fmla="*/ 108 h 108"/>
                    <a:gd name="T10" fmla="*/ 84 w 168"/>
                    <a:gd name="T11" fmla="*/ 108 h 108"/>
                    <a:gd name="T12" fmla="*/ 168 w 168"/>
                    <a:gd name="T13" fmla="*/ 3 h 108"/>
                    <a:gd name="T14" fmla="*/ 168 w 168"/>
                    <a:gd name="T15" fmla="*/ 0 h 1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 h="108">
                      <a:moveTo>
                        <a:pt x="168" y="0"/>
                      </a:moveTo>
                      <a:lnTo>
                        <a:pt x="84" y="105"/>
                      </a:lnTo>
                      <a:lnTo>
                        <a:pt x="0" y="0"/>
                      </a:lnTo>
                      <a:lnTo>
                        <a:pt x="0" y="3"/>
                      </a:lnTo>
                      <a:lnTo>
                        <a:pt x="84" y="108"/>
                      </a:lnTo>
                      <a:lnTo>
                        <a:pt x="84" y="108"/>
                      </a:lnTo>
                      <a:lnTo>
                        <a:pt x="168" y="3"/>
                      </a:lnTo>
                      <a:lnTo>
                        <a:pt x="168" y="0"/>
                      </a:lnTo>
                      <a:close/>
                    </a:path>
                  </a:pathLst>
                </a:custGeom>
                <a:solidFill>
                  <a:srgbClr val="E9BEA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96" name="Freeform 88"/>
                <p:cNvSpPr>
                  <a:spLocks/>
                </p:cNvSpPr>
                <p:nvPr/>
              </p:nvSpPr>
              <p:spPr bwMode="auto">
                <a:xfrm>
                  <a:off x="2344004" y="2373313"/>
                  <a:ext cx="266700" cy="171450"/>
                </a:xfrm>
                <a:custGeom>
                  <a:avLst/>
                  <a:gdLst>
                    <a:gd name="T0" fmla="*/ 168 w 168"/>
                    <a:gd name="T1" fmla="*/ 0 h 108"/>
                    <a:gd name="T2" fmla="*/ 84 w 168"/>
                    <a:gd name="T3" fmla="*/ 105 h 108"/>
                    <a:gd name="T4" fmla="*/ 0 w 168"/>
                    <a:gd name="T5" fmla="*/ 0 h 108"/>
                    <a:gd name="T6" fmla="*/ 0 w 168"/>
                    <a:gd name="T7" fmla="*/ 3 h 108"/>
                    <a:gd name="T8" fmla="*/ 84 w 168"/>
                    <a:gd name="T9" fmla="*/ 108 h 108"/>
                    <a:gd name="T10" fmla="*/ 84 w 168"/>
                    <a:gd name="T11" fmla="*/ 108 h 108"/>
                    <a:gd name="T12" fmla="*/ 168 w 168"/>
                    <a:gd name="T13" fmla="*/ 3 h 108"/>
                    <a:gd name="T14" fmla="*/ 168 w 168"/>
                    <a:gd name="T15" fmla="*/ 0 h 1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 h="108">
                      <a:moveTo>
                        <a:pt x="168" y="0"/>
                      </a:moveTo>
                      <a:lnTo>
                        <a:pt x="84" y="105"/>
                      </a:lnTo>
                      <a:lnTo>
                        <a:pt x="0" y="0"/>
                      </a:lnTo>
                      <a:lnTo>
                        <a:pt x="0" y="3"/>
                      </a:lnTo>
                      <a:lnTo>
                        <a:pt x="84" y="108"/>
                      </a:lnTo>
                      <a:lnTo>
                        <a:pt x="84" y="108"/>
                      </a:lnTo>
                      <a:lnTo>
                        <a:pt x="168" y="3"/>
                      </a:lnTo>
                      <a:lnTo>
                        <a:pt x="168"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97" name="Freeform 89"/>
                <p:cNvSpPr>
                  <a:spLocks noEditPoints="1"/>
                </p:cNvSpPr>
                <p:nvPr/>
              </p:nvSpPr>
              <p:spPr bwMode="auto">
                <a:xfrm>
                  <a:off x="2451954" y="2657476"/>
                  <a:ext cx="50800" cy="1588"/>
                </a:xfrm>
                <a:custGeom>
                  <a:avLst/>
                  <a:gdLst>
                    <a:gd name="T0" fmla="*/ 0 w 32"/>
                    <a:gd name="T1" fmla="*/ 0 h 1"/>
                    <a:gd name="T2" fmla="*/ 0 w 32"/>
                    <a:gd name="T3" fmla="*/ 1 h 1"/>
                    <a:gd name="T4" fmla="*/ 0 w 32"/>
                    <a:gd name="T5" fmla="*/ 1 h 1"/>
                    <a:gd name="T6" fmla="*/ 0 w 32"/>
                    <a:gd name="T7" fmla="*/ 0 h 1"/>
                    <a:gd name="T8" fmla="*/ 32 w 32"/>
                    <a:gd name="T9" fmla="*/ 0 h 1"/>
                    <a:gd name="T10" fmla="*/ 32 w 32"/>
                    <a:gd name="T11" fmla="*/ 0 h 1"/>
                    <a:gd name="T12" fmla="*/ 32 w 32"/>
                    <a:gd name="T13" fmla="*/ 1 h 1"/>
                    <a:gd name="T14" fmla="*/ 32 w 32"/>
                    <a:gd name="T15" fmla="*/ 1 h 1"/>
                    <a:gd name="T16" fmla="*/ 32 w 32"/>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1">
                      <a:moveTo>
                        <a:pt x="0" y="0"/>
                      </a:moveTo>
                      <a:lnTo>
                        <a:pt x="0" y="1"/>
                      </a:lnTo>
                      <a:lnTo>
                        <a:pt x="0" y="1"/>
                      </a:lnTo>
                      <a:lnTo>
                        <a:pt x="0" y="0"/>
                      </a:lnTo>
                      <a:close/>
                      <a:moveTo>
                        <a:pt x="32" y="0"/>
                      </a:moveTo>
                      <a:lnTo>
                        <a:pt x="32" y="0"/>
                      </a:lnTo>
                      <a:lnTo>
                        <a:pt x="32" y="1"/>
                      </a:lnTo>
                      <a:lnTo>
                        <a:pt x="32" y="1"/>
                      </a:lnTo>
                      <a:lnTo>
                        <a:pt x="32" y="0"/>
                      </a:lnTo>
                      <a:close/>
                    </a:path>
                  </a:pathLst>
                </a:custGeom>
                <a:solidFill>
                  <a:srgbClr val="2F2F2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98" name="Freeform 90"/>
                <p:cNvSpPr>
                  <a:spLocks noEditPoints="1"/>
                </p:cNvSpPr>
                <p:nvPr/>
              </p:nvSpPr>
              <p:spPr bwMode="auto">
                <a:xfrm>
                  <a:off x="2451954" y="2657476"/>
                  <a:ext cx="50800" cy="1588"/>
                </a:xfrm>
                <a:custGeom>
                  <a:avLst/>
                  <a:gdLst>
                    <a:gd name="T0" fmla="*/ 0 w 32"/>
                    <a:gd name="T1" fmla="*/ 0 h 1"/>
                    <a:gd name="T2" fmla="*/ 0 w 32"/>
                    <a:gd name="T3" fmla="*/ 1 h 1"/>
                    <a:gd name="T4" fmla="*/ 0 w 32"/>
                    <a:gd name="T5" fmla="*/ 1 h 1"/>
                    <a:gd name="T6" fmla="*/ 0 w 32"/>
                    <a:gd name="T7" fmla="*/ 0 h 1"/>
                    <a:gd name="T8" fmla="*/ 32 w 32"/>
                    <a:gd name="T9" fmla="*/ 0 h 1"/>
                    <a:gd name="T10" fmla="*/ 32 w 32"/>
                    <a:gd name="T11" fmla="*/ 0 h 1"/>
                    <a:gd name="T12" fmla="*/ 32 w 32"/>
                    <a:gd name="T13" fmla="*/ 1 h 1"/>
                    <a:gd name="T14" fmla="*/ 32 w 32"/>
                    <a:gd name="T15" fmla="*/ 1 h 1"/>
                    <a:gd name="T16" fmla="*/ 32 w 32"/>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1">
                      <a:moveTo>
                        <a:pt x="0" y="0"/>
                      </a:moveTo>
                      <a:lnTo>
                        <a:pt x="0" y="1"/>
                      </a:lnTo>
                      <a:lnTo>
                        <a:pt x="0" y="1"/>
                      </a:lnTo>
                      <a:lnTo>
                        <a:pt x="0" y="0"/>
                      </a:lnTo>
                      <a:moveTo>
                        <a:pt x="32" y="0"/>
                      </a:moveTo>
                      <a:lnTo>
                        <a:pt x="32" y="0"/>
                      </a:lnTo>
                      <a:lnTo>
                        <a:pt x="32" y="1"/>
                      </a:lnTo>
                      <a:lnTo>
                        <a:pt x="32" y="1"/>
                      </a:lnTo>
                      <a:lnTo>
                        <a:pt x="32"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99" name="Rectangle 91"/>
                <p:cNvSpPr>
                  <a:spLocks noChangeArrowheads="1"/>
                </p:cNvSpPr>
                <p:nvPr/>
              </p:nvSpPr>
              <p:spPr bwMode="auto">
                <a:xfrm>
                  <a:off x="2451954" y="2657476"/>
                  <a:ext cx="50800" cy="1588"/>
                </a:xfrm>
                <a:prstGeom prst="rect">
                  <a:avLst/>
                </a:prstGeom>
                <a:solidFill>
                  <a:srgbClr val="227377"/>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00" name="Rectangle 92"/>
                <p:cNvSpPr>
                  <a:spLocks noChangeArrowheads="1"/>
                </p:cNvSpPr>
                <p:nvPr/>
              </p:nvSpPr>
              <p:spPr bwMode="auto">
                <a:xfrm>
                  <a:off x="2451954" y="2657476"/>
                  <a:ext cx="50800" cy="1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01" name="Freeform 94"/>
                <p:cNvSpPr>
                  <a:spLocks/>
                </p:cNvSpPr>
                <p:nvPr/>
              </p:nvSpPr>
              <p:spPr bwMode="auto">
                <a:xfrm>
                  <a:off x="2340829" y="2152651"/>
                  <a:ext cx="276225" cy="169863"/>
                </a:xfrm>
                <a:custGeom>
                  <a:avLst/>
                  <a:gdLst>
                    <a:gd name="T0" fmla="*/ 163 w 172"/>
                    <a:gd name="T1" fmla="*/ 36 h 105"/>
                    <a:gd name="T2" fmla="*/ 101 w 172"/>
                    <a:gd name="T3" fmla="*/ 3 h 105"/>
                    <a:gd name="T4" fmla="*/ 86 w 172"/>
                    <a:gd name="T5" fmla="*/ 11 h 105"/>
                    <a:gd name="T6" fmla="*/ 71 w 172"/>
                    <a:gd name="T7" fmla="*/ 3 h 105"/>
                    <a:gd name="T8" fmla="*/ 9 w 172"/>
                    <a:gd name="T9" fmla="*/ 36 h 105"/>
                    <a:gd name="T10" fmla="*/ 0 w 172"/>
                    <a:gd name="T11" fmla="*/ 65 h 105"/>
                    <a:gd name="T12" fmla="*/ 0 w 172"/>
                    <a:gd name="T13" fmla="*/ 104 h 105"/>
                    <a:gd name="T14" fmla="*/ 14 w 172"/>
                    <a:gd name="T15" fmla="*/ 101 h 105"/>
                    <a:gd name="T16" fmla="*/ 24 w 172"/>
                    <a:gd name="T17" fmla="*/ 74 h 105"/>
                    <a:gd name="T18" fmla="*/ 45 w 172"/>
                    <a:gd name="T19" fmla="*/ 48 h 105"/>
                    <a:gd name="T20" fmla="*/ 86 w 172"/>
                    <a:gd name="T21" fmla="*/ 33 h 105"/>
                    <a:gd name="T22" fmla="*/ 127 w 172"/>
                    <a:gd name="T23" fmla="*/ 48 h 105"/>
                    <a:gd name="T24" fmla="*/ 148 w 172"/>
                    <a:gd name="T25" fmla="*/ 74 h 105"/>
                    <a:gd name="T26" fmla="*/ 159 w 172"/>
                    <a:gd name="T27" fmla="*/ 101 h 105"/>
                    <a:gd name="T28" fmla="*/ 172 w 172"/>
                    <a:gd name="T29" fmla="*/ 104 h 105"/>
                    <a:gd name="T30" fmla="*/ 172 w 172"/>
                    <a:gd name="T31" fmla="*/ 65 h 105"/>
                    <a:gd name="T32" fmla="*/ 163 w 172"/>
                    <a:gd name="T33" fmla="*/ 36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105">
                      <a:moveTo>
                        <a:pt x="163" y="36"/>
                      </a:moveTo>
                      <a:cubicBezTo>
                        <a:pt x="157" y="23"/>
                        <a:pt x="109" y="6"/>
                        <a:pt x="101" y="3"/>
                      </a:cubicBezTo>
                      <a:cubicBezTo>
                        <a:pt x="92" y="0"/>
                        <a:pt x="86" y="11"/>
                        <a:pt x="86" y="11"/>
                      </a:cubicBezTo>
                      <a:cubicBezTo>
                        <a:pt x="86" y="11"/>
                        <a:pt x="80" y="0"/>
                        <a:pt x="71" y="3"/>
                      </a:cubicBezTo>
                      <a:cubicBezTo>
                        <a:pt x="63" y="6"/>
                        <a:pt x="15" y="23"/>
                        <a:pt x="9" y="36"/>
                      </a:cubicBezTo>
                      <a:cubicBezTo>
                        <a:pt x="3" y="48"/>
                        <a:pt x="0" y="57"/>
                        <a:pt x="0" y="65"/>
                      </a:cubicBezTo>
                      <a:cubicBezTo>
                        <a:pt x="0" y="74"/>
                        <a:pt x="0" y="104"/>
                        <a:pt x="0" y="104"/>
                      </a:cubicBezTo>
                      <a:cubicBezTo>
                        <a:pt x="0" y="104"/>
                        <a:pt x="9" y="105"/>
                        <a:pt x="14" y="101"/>
                      </a:cubicBezTo>
                      <a:cubicBezTo>
                        <a:pt x="19" y="98"/>
                        <a:pt x="24" y="87"/>
                        <a:pt x="24" y="74"/>
                      </a:cubicBezTo>
                      <a:cubicBezTo>
                        <a:pt x="24" y="61"/>
                        <a:pt x="34" y="50"/>
                        <a:pt x="45" y="48"/>
                      </a:cubicBezTo>
                      <a:cubicBezTo>
                        <a:pt x="58" y="46"/>
                        <a:pt x="86" y="41"/>
                        <a:pt x="86" y="33"/>
                      </a:cubicBezTo>
                      <a:cubicBezTo>
                        <a:pt x="86" y="41"/>
                        <a:pt x="117" y="46"/>
                        <a:pt x="127" y="48"/>
                      </a:cubicBezTo>
                      <a:cubicBezTo>
                        <a:pt x="139" y="50"/>
                        <a:pt x="148" y="61"/>
                        <a:pt x="148" y="74"/>
                      </a:cubicBezTo>
                      <a:cubicBezTo>
                        <a:pt x="148" y="87"/>
                        <a:pt x="154" y="98"/>
                        <a:pt x="159" y="101"/>
                      </a:cubicBezTo>
                      <a:cubicBezTo>
                        <a:pt x="164" y="105"/>
                        <a:pt x="172" y="104"/>
                        <a:pt x="172" y="104"/>
                      </a:cubicBezTo>
                      <a:cubicBezTo>
                        <a:pt x="172" y="104"/>
                        <a:pt x="172" y="74"/>
                        <a:pt x="172" y="65"/>
                      </a:cubicBezTo>
                      <a:cubicBezTo>
                        <a:pt x="172" y="57"/>
                        <a:pt x="169" y="48"/>
                        <a:pt x="163" y="36"/>
                      </a:cubicBezTo>
                      <a:close/>
                    </a:path>
                  </a:pathLst>
                </a:custGeom>
                <a:solidFill>
                  <a:srgbClr val="60534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sp>
            <p:nvSpPr>
              <p:cNvPr id="183" name="Freeform 74"/>
              <p:cNvSpPr>
                <a:spLocks/>
              </p:cNvSpPr>
              <p:nvPr/>
            </p:nvSpPr>
            <p:spPr bwMode="auto">
              <a:xfrm>
                <a:off x="2548790" y="2485233"/>
                <a:ext cx="233363" cy="561975"/>
              </a:xfrm>
              <a:custGeom>
                <a:avLst/>
                <a:gdLst>
                  <a:gd name="T0" fmla="*/ 111 w 147"/>
                  <a:gd name="T1" fmla="*/ 0 h 354"/>
                  <a:gd name="T2" fmla="*/ 111 w 147"/>
                  <a:gd name="T3" fmla="*/ 39 h 354"/>
                  <a:gd name="T4" fmla="*/ 147 w 147"/>
                  <a:gd name="T5" fmla="*/ 354 h 354"/>
                  <a:gd name="T6" fmla="*/ 84 w 147"/>
                  <a:gd name="T7" fmla="*/ 354 h 354"/>
                  <a:gd name="T8" fmla="*/ 15 w 147"/>
                  <a:gd name="T9" fmla="*/ 214 h 354"/>
                  <a:gd name="T10" fmla="*/ 81 w 147"/>
                  <a:gd name="T11" fmla="*/ 169 h 354"/>
                  <a:gd name="T12" fmla="*/ 0 w 147"/>
                  <a:gd name="T13" fmla="*/ 132 h 354"/>
                  <a:gd name="T14" fmla="*/ 75 w 147"/>
                  <a:gd name="T15" fmla="*/ 16 h 354"/>
                  <a:gd name="T16" fmla="*/ 111 w 147"/>
                  <a:gd name="T17"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7" h="354">
                    <a:moveTo>
                      <a:pt x="111" y="0"/>
                    </a:moveTo>
                    <a:lnTo>
                      <a:pt x="111" y="39"/>
                    </a:lnTo>
                    <a:lnTo>
                      <a:pt x="147" y="354"/>
                    </a:lnTo>
                    <a:lnTo>
                      <a:pt x="84" y="354"/>
                    </a:lnTo>
                    <a:lnTo>
                      <a:pt x="15" y="214"/>
                    </a:lnTo>
                    <a:lnTo>
                      <a:pt x="81" y="169"/>
                    </a:lnTo>
                    <a:lnTo>
                      <a:pt x="0" y="132"/>
                    </a:lnTo>
                    <a:lnTo>
                      <a:pt x="75" y="16"/>
                    </a:lnTo>
                    <a:lnTo>
                      <a:pt x="111" y="0"/>
                    </a:lnTo>
                    <a:close/>
                  </a:path>
                </a:pathLst>
              </a:custGeom>
              <a:solidFill>
                <a:srgbClr val="1A1A1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grpSp>
          <p:nvGrpSpPr>
            <p:cNvPr id="52" name="Group 51"/>
            <p:cNvGrpSpPr/>
            <p:nvPr/>
          </p:nvGrpSpPr>
          <p:grpSpPr>
            <a:xfrm>
              <a:off x="2639220" y="2590802"/>
              <a:ext cx="709612" cy="769937"/>
              <a:chOff x="2668588" y="2424907"/>
              <a:chExt cx="709612" cy="769937"/>
            </a:xfrm>
          </p:grpSpPr>
          <p:sp>
            <p:nvSpPr>
              <p:cNvPr id="177" name="Freeform 100"/>
              <p:cNvSpPr>
                <a:spLocks/>
              </p:cNvSpPr>
              <p:nvPr/>
            </p:nvSpPr>
            <p:spPr bwMode="auto">
              <a:xfrm>
                <a:off x="3257550" y="2820194"/>
                <a:ext cx="120650" cy="177800"/>
              </a:xfrm>
              <a:custGeom>
                <a:avLst/>
                <a:gdLst>
                  <a:gd name="T0" fmla="*/ 57 w 75"/>
                  <a:gd name="T1" fmla="*/ 7 h 111"/>
                  <a:gd name="T2" fmla="*/ 11 w 75"/>
                  <a:gd name="T3" fmla="*/ 43 h 111"/>
                  <a:gd name="T4" fmla="*/ 18 w 75"/>
                  <a:gd name="T5" fmla="*/ 104 h 111"/>
                  <a:gd name="T6" fmla="*/ 64 w 75"/>
                  <a:gd name="T7" fmla="*/ 68 h 111"/>
                  <a:gd name="T8" fmla="*/ 57 w 75"/>
                  <a:gd name="T9" fmla="*/ 7 h 111"/>
                </a:gdLst>
                <a:ahLst/>
                <a:cxnLst>
                  <a:cxn ang="0">
                    <a:pos x="T0" y="T1"/>
                  </a:cxn>
                  <a:cxn ang="0">
                    <a:pos x="T2" y="T3"/>
                  </a:cxn>
                  <a:cxn ang="0">
                    <a:pos x="T4" y="T5"/>
                  </a:cxn>
                  <a:cxn ang="0">
                    <a:pos x="T6" y="T7"/>
                  </a:cxn>
                  <a:cxn ang="0">
                    <a:pos x="T8" y="T9"/>
                  </a:cxn>
                </a:cxnLst>
                <a:rect l="0" t="0" r="r" b="b"/>
                <a:pathLst>
                  <a:path w="75" h="111">
                    <a:moveTo>
                      <a:pt x="57" y="7"/>
                    </a:moveTo>
                    <a:cubicBezTo>
                      <a:pt x="43" y="0"/>
                      <a:pt x="22" y="17"/>
                      <a:pt x="11" y="43"/>
                    </a:cubicBezTo>
                    <a:cubicBezTo>
                      <a:pt x="0" y="70"/>
                      <a:pt x="3" y="97"/>
                      <a:pt x="18" y="104"/>
                    </a:cubicBezTo>
                    <a:cubicBezTo>
                      <a:pt x="33" y="111"/>
                      <a:pt x="53" y="94"/>
                      <a:pt x="64" y="68"/>
                    </a:cubicBezTo>
                    <a:cubicBezTo>
                      <a:pt x="75" y="41"/>
                      <a:pt x="72" y="14"/>
                      <a:pt x="57" y="7"/>
                    </a:cubicBezTo>
                    <a:close/>
                  </a:path>
                </a:pathLst>
              </a:custGeom>
              <a:solidFill>
                <a:srgbClr val="F6DBC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78" name="Freeform 101"/>
              <p:cNvSpPr>
                <a:spLocks/>
              </p:cNvSpPr>
              <p:nvPr/>
            </p:nvSpPr>
            <p:spPr bwMode="auto">
              <a:xfrm>
                <a:off x="2695575" y="2820194"/>
                <a:ext cx="122238" cy="177800"/>
              </a:xfrm>
              <a:custGeom>
                <a:avLst/>
                <a:gdLst>
                  <a:gd name="T0" fmla="*/ 18 w 76"/>
                  <a:gd name="T1" fmla="*/ 7 h 111"/>
                  <a:gd name="T2" fmla="*/ 65 w 76"/>
                  <a:gd name="T3" fmla="*/ 43 h 111"/>
                  <a:gd name="T4" fmla="*/ 58 w 76"/>
                  <a:gd name="T5" fmla="*/ 104 h 111"/>
                  <a:gd name="T6" fmla="*/ 11 w 76"/>
                  <a:gd name="T7" fmla="*/ 68 h 111"/>
                  <a:gd name="T8" fmla="*/ 18 w 76"/>
                  <a:gd name="T9" fmla="*/ 7 h 111"/>
                </a:gdLst>
                <a:ahLst/>
                <a:cxnLst>
                  <a:cxn ang="0">
                    <a:pos x="T0" y="T1"/>
                  </a:cxn>
                  <a:cxn ang="0">
                    <a:pos x="T2" y="T3"/>
                  </a:cxn>
                  <a:cxn ang="0">
                    <a:pos x="T4" y="T5"/>
                  </a:cxn>
                  <a:cxn ang="0">
                    <a:pos x="T6" y="T7"/>
                  </a:cxn>
                  <a:cxn ang="0">
                    <a:pos x="T8" y="T9"/>
                  </a:cxn>
                </a:cxnLst>
                <a:rect l="0" t="0" r="r" b="b"/>
                <a:pathLst>
                  <a:path w="76" h="111">
                    <a:moveTo>
                      <a:pt x="18" y="7"/>
                    </a:moveTo>
                    <a:cubicBezTo>
                      <a:pt x="33" y="0"/>
                      <a:pt x="54" y="17"/>
                      <a:pt x="65" y="43"/>
                    </a:cubicBezTo>
                    <a:cubicBezTo>
                      <a:pt x="76" y="70"/>
                      <a:pt x="72" y="97"/>
                      <a:pt x="58" y="104"/>
                    </a:cubicBezTo>
                    <a:cubicBezTo>
                      <a:pt x="43" y="111"/>
                      <a:pt x="22" y="94"/>
                      <a:pt x="11" y="68"/>
                    </a:cubicBezTo>
                    <a:cubicBezTo>
                      <a:pt x="0" y="41"/>
                      <a:pt x="3" y="14"/>
                      <a:pt x="18" y="7"/>
                    </a:cubicBezTo>
                    <a:close/>
                  </a:path>
                </a:pathLst>
              </a:custGeom>
              <a:solidFill>
                <a:srgbClr val="F6DBC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79" name="Freeform 102"/>
              <p:cNvSpPr>
                <a:spLocks/>
              </p:cNvSpPr>
              <p:nvPr/>
            </p:nvSpPr>
            <p:spPr bwMode="auto">
              <a:xfrm>
                <a:off x="2919413" y="3112294"/>
                <a:ext cx="234950" cy="82550"/>
              </a:xfrm>
              <a:custGeom>
                <a:avLst/>
                <a:gdLst>
                  <a:gd name="T0" fmla="*/ 147 w 147"/>
                  <a:gd name="T1" fmla="*/ 0 h 51"/>
                  <a:gd name="T2" fmla="*/ 0 w 147"/>
                  <a:gd name="T3" fmla="*/ 0 h 51"/>
                  <a:gd name="T4" fmla="*/ 0 w 147"/>
                  <a:gd name="T5" fmla="*/ 5 h 51"/>
                  <a:gd name="T6" fmla="*/ 73 w 147"/>
                  <a:gd name="T7" fmla="*/ 51 h 51"/>
                  <a:gd name="T8" fmla="*/ 147 w 147"/>
                  <a:gd name="T9" fmla="*/ 4 h 51"/>
                  <a:gd name="T10" fmla="*/ 147 w 147"/>
                  <a:gd name="T11" fmla="*/ 0 h 51"/>
                </a:gdLst>
                <a:ahLst/>
                <a:cxnLst>
                  <a:cxn ang="0">
                    <a:pos x="T0" y="T1"/>
                  </a:cxn>
                  <a:cxn ang="0">
                    <a:pos x="T2" y="T3"/>
                  </a:cxn>
                  <a:cxn ang="0">
                    <a:pos x="T4" y="T5"/>
                  </a:cxn>
                  <a:cxn ang="0">
                    <a:pos x="T6" y="T7"/>
                  </a:cxn>
                  <a:cxn ang="0">
                    <a:pos x="T8" y="T9"/>
                  </a:cxn>
                  <a:cxn ang="0">
                    <a:pos x="T10" y="T11"/>
                  </a:cxn>
                </a:cxnLst>
                <a:rect l="0" t="0" r="r" b="b"/>
                <a:pathLst>
                  <a:path w="147" h="51">
                    <a:moveTo>
                      <a:pt x="147" y="0"/>
                    </a:moveTo>
                    <a:cubicBezTo>
                      <a:pt x="0" y="0"/>
                      <a:pt x="0" y="0"/>
                      <a:pt x="0" y="0"/>
                    </a:cubicBezTo>
                    <a:cubicBezTo>
                      <a:pt x="0" y="5"/>
                      <a:pt x="0" y="5"/>
                      <a:pt x="0" y="5"/>
                    </a:cubicBezTo>
                    <a:cubicBezTo>
                      <a:pt x="0" y="5"/>
                      <a:pt x="46" y="51"/>
                      <a:pt x="73" y="51"/>
                    </a:cubicBezTo>
                    <a:cubicBezTo>
                      <a:pt x="100" y="51"/>
                      <a:pt x="147" y="4"/>
                      <a:pt x="147" y="4"/>
                    </a:cubicBezTo>
                    <a:cubicBezTo>
                      <a:pt x="147" y="0"/>
                      <a:pt x="147" y="0"/>
                      <a:pt x="147" y="0"/>
                    </a:cubicBezTo>
                  </a:path>
                </a:pathLst>
              </a:custGeom>
              <a:solidFill>
                <a:srgbClr val="C5AF9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80" name="Freeform 103"/>
              <p:cNvSpPr>
                <a:spLocks/>
              </p:cNvSpPr>
              <p:nvPr/>
            </p:nvSpPr>
            <p:spPr bwMode="auto">
              <a:xfrm>
                <a:off x="2711450" y="2445544"/>
                <a:ext cx="652463" cy="723900"/>
              </a:xfrm>
              <a:custGeom>
                <a:avLst/>
                <a:gdLst>
                  <a:gd name="T0" fmla="*/ 203 w 406"/>
                  <a:gd name="T1" fmla="*/ 450 h 450"/>
                  <a:gd name="T2" fmla="*/ 30 w 406"/>
                  <a:gd name="T3" fmla="*/ 266 h 450"/>
                  <a:gd name="T4" fmla="*/ 203 w 406"/>
                  <a:gd name="T5" fmla="*/ 0 h 450"/>
                  <a:gd name="T6" fmla="*/ 375 w 406"/>
                  <a:gd name="T7" fmla="*/ 266 h 450"/>
                  <a:gd name="T8" fmla="*/ 203 w 406"/>
                  <a:gd name="T9" fmla="*/ 450 h 450"/>
                </a:gdLst>
                <a:ahLst/>
                <a:cxnLst>
                  <a:cxn ang="0">
                    <a:pos x="T0" y="T1"/>
                  </a:cxn>
                  <a:cxn ang="0">
                    <a:pos x="T2" y="T3"/>
                  </a:cxn>
                  <a:cxn ang="0">
                    <a:pos x="T4" y="T5"/>
                  </a:cxn>
                  <a:cxn ang="0">
                    <a:pos x="T6" y="T7"/>
                  </a:cxn>
                  <a:cxn ang="0">
                    <a:pos x="T8" y="T9"/>
                  </a:cxn>
                </a:cxnLst>
                <a:rect l="0" t="0" r="r" b="b"/>
                <a:pathLst>
                  <a:path w="406" h="450">
                    <a:moveTo>
                      <a:pt x="203" y="450"/>
                    </a:moveTo>
                    <a:cubicBezTo>
                      <a:pt x="157" y="450"/>
                      <a:pt x="60" y="374"/>
                      <a:pt x="30" y="266"/>
                    </a:cubicBezTo>
                    <a:cubicBezTo>
                      <a:pt x="0" y="157"/>
                      <a:pt x="57" y="0"/>
                      <a:pt x="203" y="0"/>
                    </a:cubicBezTo>
                    <a:cubicBezTo>
                      <a:pt x="349" y="0"/>
                      <a:pt x="406" y="157"/>
                      <a:pt x="375" y="266"/>
                    </a:cubicBezTo>
                    <a:cubicBezTo>
                      <a:pt x="346" y="374"/>
                      <a:pt x="249" y="450"/>
                      <a:pt x="203" y="450"/>
                    </a:cubicBezTo>
                    <a:close/>
                  </a:path>
                </a:pathLst>
              </a:custGeom>
              <a:solidFill>
                <a:srgbClr val="F6DBC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81" name="Freeform 104"/>
              <p:cNvSpPr>
                <a:spLocks/>
              </p:cNvSpPr>
              <p:nvPr/>
            </p:nvSpPr>
            <p:spPr bwMode="auto">
              <a:xfrm>
                <a:off x="2668588" y="2424907"/>
                <a:ext cx="690563" cy="498475"/>
              </a:xfrm>
              <a:custGeom>
                <a:avLst/>
                <a:gdLst>
                  <a:gd name="T0" fmla="*/ 259 w 430"/>
                  <a:gd name="T1" fmla="*/ 148 h 310"/>
                  <a:gd name="T2" fmla="*/ 357 w 430"/>
                  <a:gd name="T3" fmla="*/ 226 h 310"/>
                  <a:gd name="T4" fmla="*/ 387 w 430"/>
                  <a:gd name="T5" fmla="*/ 301 h 310"/>
                  <a:gd name="T6" fmla="*/ 411 w 430"/>
                  <a:gd name="T7" fmla="*/ 145 h 310"/>
                  <a:gd name="T8" fmla="*/ 257 w 430"/>
                  <a:gd name="T9" fmla="*/ 4 h 310"/>
                  <a:gd name="T10" fmla="*/ 104 w 430"/>
                  <a:gd name="T11" fmla="*/ 47 h 310"/>
                  <a:gd name="T12" fmla="*/ 63 w 430"/>
                  <a:gd name="T13" fmla="*/ 310 h 310"/>
                  <a:gd name="T14" fmla="*/ 148 w 430"/>
                  <a:gd name="T15" fmla="*/ 105 h 310"/>
                  <a:gd name="T16" fmla="*/ 259 w 430"/>
                  <a:gd name="T17" fmla="*/ 148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0" h="310">
                    <a:moveTo>
                      <a:pt x="259" y="148"/>
                    </a:moveTo>
                    <a:cubicBezTo>
                      <a:pt x="295" y="223"/>
                      <a:pt x="310" y="246"/>
                      <a:pt x="357" y="226"/>
                    </a:cubicBezTo>
                    <a:cubicBezTo>
                      <a:pt x="405" y="206"/>
                      <a:pt x="396" y="262"/>
                      <a:pt x="387" y="301"/>
                    </a:cubicBezTo>
                    <a:cubicBezTo>
                      <a:pt x="430" y="248"/>
                      <a:pt x="425" y="197"/>
                      <a:pt x="411" y="145"/>
                    </a:cubicBezTo>
                    <a:cubicBezTo>
                      <a:pt x="397" y="88"/>
                      <a:pt x="325" y="2"/>
                      <a:pt x="257" y="4"/>
                    </a:cubicBezTo>
                    <a:cubicBezTo>
                      <a:pt x="220" y="0"/>
                      <a:pt x="164" y="5"/>
                      <a:pt x="104" y="47"/>
                    </a:cubicBezTo>
                    <a:cubicBezTo>
                      <a:pt x="0" y="122"/>
                      <a:pt x="35" y="290"/>
                      <a:pt x="63" y="310"/>
                    </a:cubicBezTo>
                    <a:cubicBezTo>
                      <a:pt x="36" y="155"/>
                      <a:pt x="102" y="186"/>
                      <a:pt x="148" y="105"/>
                    </a:cubicBezTo>
                    <a:cubicBezTo>
                      <a:pt x="163" y="69"/>
                      <a:pt x="221" y="67"/>
                      <a:pt x="259" y="148"/>
                    </a:cubicBezTo>
                    <a:close/>
                  </a:path>
                </a:pathLst>
              </a:custGeom>
              <a:solidFill>
                <a:srgbClr val="BF974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sp>
          <p:nvSpPr>
            <p:cNvPr id="53" name="Freeform 105"/>
            <p:cNvSpPr>
              <a:spLocks/>
            </p:cNvSpPr>
            <p:nvPr/>
          </p:nvSpPr>
          <p:spPr bwMode="auto">
            <a:xfrm>
              <a:off x="2712245" y="3384552"/>
              <a:ext cx="234950" cy="433388"/>
            </a:xfrm>
            <a:custGeom>
              <a:avLst/>
              <a:gdLst>
                <a:gd name="T0" fmla="*/ 148 w 148"/>
                <a:gd name="T1" fmla="*/ 272 h 273"/>
                <a:gd name="T2" fmla="*/ 84 w 148"/>
                <a:gd name="T3" fmla="*/ 272 h 273"/>
                <a:gd name="T4" fmla="*/ 80 w 148"/>
                <a:gd name="T5" fmla="*/ 273 h 273"/>
                <a:gd name="T6" fmla="*/ 16 w 148"/>
                <a:gd name="T7" fmla="*/ 213 h 273"/>
                <a:gd name="T8" fmla="*/ 81 w 148"/>
                <a:gd name="T9" fmla="*/ 169 h 273"/>
                <a:gd name="T10" fmla="*/ 0 w 148"/>
                <a:gd name="T11" fmla="*/ 131 h 273"/>
                <a:gd name="T12" fmla="*/ 54 w 148"/>
                <a:gd name="T13" fmla="*/ 48 h 273"/>
                <a:gd name="T14" fmla="*/ 75 w 148"/>
                <a:gd name="T15" fmla="*/ 16 h 273"/>
                <a:gd name="T16" fmla="*/ 111 w 148"/>
                <a:gd name="T17" fmla="*/ 0 h 273"/>
                <a:gd name="T18" fmla="*/ 111 w 148"/>
                <a:gd name="T19" fmla="*/ 38 h 273"/>
                <a:gd name="T20" fmla="*/ 147 w 148"/>
                <a:gd name="T21" fmla="*/ 273 h 273"/>
                <a:gd name="T22" fmla="*/ 148 w 148"/>
                <a:gd name="T23" fmla="*/ 272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8" h="273">
                  <a:moveTo>
                    <a:pt x="148" y="272"/>
                  </a:moveTo>
                  <a:lnTo>
                    <a:pt x="84" y="272"/>
                  </a:lnTo>
                  <a:lnTo>
                    <a:pt x="80" y="273"/>
                  </a:lnTo>
                  <a:lnTo>
                    <a:pt x="16" y="213"/>
                  </a:lnTo>
                  <a:lnTo>
                    <a:pt x="81" y="169"/>
                  </a:lnTo>
                  <a:lnTo>
                    <a:pt x="0" y="131"/>
                  </a:lnTo>
                  <a:lnTo>
                    <a:pt x="54" y="48"/>
                  </a:lnTo>
                  <a:lnTo>
                    <a:pt x="75" y="16"/>
                  </a:lnTo>
                  <a:lnTo>
                    <a:pt x="111" y="0"/>
                  </a:lnTo>
                  <a:lnTo>
                    <a:pt x="111" y="38"/>
                  </a:lnTo>
                  <a:lnTo>
                    <a:pt x="147" y="273"/>
                  </a:lnTo>
                  <a:lnTo>
                    <a:pt x="148" y="272"/>
                  </a:lnTo>
                  <a:close/>
                </a:path>
              </a:pathLst>
            </a:custGeom>
            <a:solidFill>
              <a:srgbClr val="EDEDE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4" name="Freeform 106"/>
            <p:cNvSpPr>
              <a:spLocks/>
            </p:cNvSpPr>
            <p:nvPr/>
          </p:nvSpPr>
          <p:spPr bwMode="auto">
            <a:xfrm>
              <a:off x="3067845" y="3381377"/>
              <a:ext cx="231775" cy="436563"/>
            </a:xfrm>
            <a:custGeom>
              <a:avLst/>
              <a:gdLst>
                <a:gd name="T0" fmla="*/ 66 w 146"/>
                <a:gd name="T1" fmla="*/ 169 h 275"/>
                <a:gd name="T2" fmla="*/ 132 w 146"/>
                <a:gd name="T3" fmla="*/ 212 h 275"/>
                <a:gd name="T4" fmla="*/ 67 w 146"/>
                <a:gd name="T5" fmla="*/ 275 h 275"/>
                <a:gd name="T6" fmla="*/ 63 w 146"/>
                <a:gd name="T7" fmla="*/ 274 h 275"/>
                <a:gd name="T8" fmla="*/ 0 w 146"/>
                <a:gd name="T9" fmla="*/ 274 h 275"/>
                <a:gd name="T10" fmla="*/ 1 w 146"/>
                <a:gd name="T11" fmla="*/ 275 h 275"/>
                <a:gd name="T12" fmla="*/ 37 w 146"/>
                <a:gd name="T13" fmla="*/ 37 h 275"/>
                <a:gd name="T14" fmla="*/ 37 w 146"/>
                <a:gd name="T15" fmla="*/ 0 h 275"/>
                <a:gd name="T16" fmla="*/ 81 w 146"/>
                <a:gd name="T17" fmla="*/ 19 h 275"/>
                <a:gd name="T18" fmla="*/ 100 w 146"/>
                <a:gd name="T19" fmla="*/ 51 h 275"/>
                <a:gd name="T20" fmla="*/ 146 w 146"/>
                <a:gd name="T21" fmla="*/ 130 h 275"/>
                <a:gd name="T22" fmla="*/ 66 w 146"/>
                <a:gd name="T23" fmla="*/ 169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6" h="275">
                  <a:moveTo>
                    <a:pt x="66" y="169"/>
                  </a:moveTo>
                  <a:lnTo>
                    <a:pt x="132" y="212"/>
                  </a:lnTo>
                  <a:lnTo>
                    <a:pt x="67" y="275"/>
                  </a:lnTo>
                  <a:lnTo>
                    <a:pt x="63" y="274"/>
                  </a:lnTo>
                  <a:lnTo>
                    <a:pt x="0" y="274"/>
                  </a:lnTo>
                  <a:lnTo>
                    <a:pt x="1" y="275"/>
                  </a:lnTo>
                  <a:lnTo>
                    <a:pt x="37" y="37"/>
                  </a:lnTo>
                  <a:lnTo>
                    <a:pt x="37" y="0"/>
                  </a:lnTo>
                  <a:lnTo>
                    <a:pt x="81" y="19"/>
                  </a:lnTo>
                  <a:lnTo>
                    <a:pt x="100" y="51"/>
                  </a:lnTo>
                  <a:lnTo>
                    <a:pt x="146" y="130"/>
                  </a:lnTo>
                  <a:lnTo>
                    <a:pt x="66" y="169"/>
                  </a:lnTo>
                  <a:close/>
                </a:path>
              </a:pathLst>
            </a:custGeom>
            <a:solidFill>
              <a:srgbClr val="EDEDE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5" name="Freeform 107"/>
            <p:cNvSpPr>
              <a:spLocks/>
            </p:cNvSpPr>
            <p:nvPr/>
          </p:nvSpPr>
          <p:spPr bwMode="auto">
            <a:xfrm>
              <a:off x="5316538" y="1786732"/>
              <a:ext cx="379413" cy="960438"/>
            </a:xfrm>
            <a:custGeom>
              <a:avLst/>
              <a:gdLst>
                <a:gd name="T0" fmla="*/ 85 w 236"/>
                <a:gd name="T1" fmla="*/ 54 h 598"/>
                <a:gd name="T2" fmla="*/ 191 w 236"/>
                <a:gd name="T3" fmla="*/ 103 h 598"/>
                <a:gd name="T4" fmla="*/ 221 w 236"/>
                <a:gd name="T5" fmla="*/ 279 h 598"/>
                <a:gd name="T6" fmla="*/ 113 w 236"/>
                <a:gd name="T7" fmla="*/ 597 h 598"/>
                <a:gd name="T8" fmla="*/ 18 w 236"/>
                <a:gd name="T9" fmla="*/ 271 h 598"/>
                <a:gd name="T10" fmla="*/ 85 w 236"/>
                <a:gd name="T11" fmla="*/ 54 h 598"/>
              </a:gdLst>
              <a:ahLst/>
              <a:cxnLst>
                <a:cxn ang="0">
                  <a:pos x="T0" y="T1"/>
                </a:cxn>
                <a:cxn ang="0">
                  <a:pos x="T2" y="T3"/>
                </a:cxn>
                <a:cxn ang="0">
                  <a:pos x="T4" y="T5"/>
                </a:cxn>
                <a:cxn ang="0">
                  <a:pos x="T6" y="T7"/>
                </a:cxn>
                <a:cxn ang="0">
                  <a:pos x="T8" y="T9"/>
                </a:cxn>
                <a:cxn ang="0">
                  <a:pos x="T10" y="T11"/>
                </a:cxn>
              </a:cxnLst>
              <a:rect l="0" t="0" r="r" b="b"/>
              <a:pathLst>
                <a:path w="236" h="598">
                  <a:moveTo>
                    <a:pt x="85" y="54"/>
                  </a:moveTo>
                  <a:cubicBezTo>
                    <a:pt x="94" y="25"/>
                    <a:pt x="163" y="0"/>
                    <a:pt x="191" y="103"/>
                  </a:cubicBezTo>
                  <a:cubicBezTo>
                    <a:pt x="219" y="206"/>
                    <a:pt x="205" y="243"/>
                    <a:pt x="221" y="279"/>
                  </a:cubicBezTo>
                  <a:cubicBezTo>
                    <a:pt x="236" y="316"/>
                    <a:pt x="200" y="598"/>
                    <a:pt x="113" y="597"/>
                  </a:cubicBezTo>
                  <a:cubicBezTo>
                    <a:pt x="20" y="596"/>
                    <a:pt x="0" y="326"/>
                    <a:pt x="18" y="271"/>
                  </a:cubicBezTo>
                  <a:cubicBezTo>
                    <a:pt x="37" y="217"/>
                    <a:pt x="20" y="54"/>
                    <a:pt x="85" y="54"/>
                  </a:cubicBezTo>
                </a:path>
              </a:pathLst>
            </a:custGeom>
            <a:solidFill>
              <a:srgbClr val="60534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6" name="Freeform 108"/>
            <p:cNvSpPr>
              <a:spLocks/>
            </p:cNvSpPr>
            <p:nvPr/>
          </p:nvSpPr>
          <p:spPr bwMode="auto">
            <a:xfrm>
              <a:off x="5702300" y="1786732"/>
              <a:ext cx="379413" cy="960438"/>
            </a:xfrm>
            <a:custGeom>
              <a:avLst/>
              <a:gdLst>
                <a:gd name="T0" fmla="*/ 151 w 237"/>
                <a:gd name="T1" fmla="*/ 54 h 598"/>
                <a:gd name="T2" fmla="*/ 45 w 237"/>
                <a:gd name="T3" fmla="*/ 103 h 598"/>
                <a:gd name="T4" fmla="*/ 15 w 237"/>
                <a:gd name="T5" fmla="*/ 279 h 598"/>
                <a:gd name="T6" fmla="*/ 123 w 237"/>
                <a:gd name="T7" fmla="*/ 597 h 598"/>
                <a:gd name="T8" fmla="*/ 218 w 237"/>
                <a:gd name="T9" fmla="*/ 271 h 598"/>
                <a:gd name="T10" fmla="*/ 151 w 237"/>
                <a:gd name="T11" fmla="*/ 54 h 598"/>
              </a:gdLst>
              <a:ahLst/>
              <a:cxnLst>
                <a:cxn ang="0">
                  <a:pos x="T0" y="T1"/>
                </a:cxn>
                <a:cxn ang="0">
                  <a:pos x="T2" y="T3"/>
                </a:cxn>
                <a:cxn ang="0">
                  <a:pos x="T4" y="T5"/>
                </a:cxn>
                <a:cxn ang="0">
                  <a:pos x="T6" y="T7"/>
                </a:cxn>
                <a:cxn ang="0">
                  <a:pos x="T8" y="T9"/>
                </a:cxn>
                <a:cxn ang="0">
                  <a:pos x="T10" y="T11"/>
                </a:cxn>
              </a:cxnLst>
              <a:rect l="0" t="0" r="r" b="b"/>
              <a:pathLst>
                <a:path w="237" h="598">
                  <a:moveTo>
                    <a:pt x="151" y="54"/>
                  </a:moveTo>
                  <a:cubicBezTo>
                    <a:pt x="142" y="25"/>
                    <a:pt x="73" y="0"/>
                    <a:pt x="45" y="103"/>
                  </a:cubicBezTo>
                  <a:cubicBezTo>
                    <a:pt x="17" y="206"/>
                    <a:pt x="31" y="243"/>
                    <a:pt x="15" y="279"/>
                  </a:cubicBezTo>
                  <a:cubicBezTo>
                    <a:pt x="0" y="316"/>
                    <a:pt x="37" y="598"/>
                    <a:pt x="123" y="597"/>
                  </a:cubicBezTo>
                  <a:cubicBezTo>
                    <a:pt x="216" y="596"/>
                    <a:pt x="237" y="326"/>
                    <a:pt x="218" y="271"/>
                  </a:cubicBezTo>
                  <a:cubicBezTo>
                    <a:pt x="200" y="217"/>
                    <a:pt x="216" y="54"/>
                    <a:pt x="151" y="54"/>
                  </a:cubicBezTo>
                </a:path>
              </a:pathLst>
            </a:custGeom>
            <a:solidFill>
              <a:srgbClr val="60534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7" name="Freeform 109"/>
            <p:cNvSpPr>
              <a:spLocks/>
            </p:cNvSpPr>
            <p:nvPr/>
          </p:nvSpPr>
          <p:spPr bwMode="auto">
            <a:xfrm>
              <a:off x="5116513" y="2553494"/>
              <a:ext cx="1182688" cy="442913"/>
            </a:xfrm>
            <a:custGeom>
              <a:avLst/>
              <a:gdLst>
                <a:gd name="T0" fmla="*/ 438 w 737"/>
                <a:gd name="T1" fmla="*/ 0 h 276"/>
                <a:gd name="T2" fmla="*/ 295 w 737"/>
                <a:gd name="T3" fmla="*/ 7 h 276"/>
                <a:gd name="T4" fmla="*/ 79 w 737"/>
                <a:gd name="T5" fmla="*/ 99 h 276"/>
                <a:gd name="T6" fmla="*/ 0 w 737"/>
                <a:gd name="T7" fmla="*/ 276 h 276"/>
                <a:gd name="T8" fmla="*/ 737 w 737"/>
                <a:gd name="T9" fmla="*/ 276 h 276"/>
                <a:gd name="T10" fmla="*/ 658 w 737"/>
                <a:gd name="T11" fmla="*/ 99 h 276"/>
                <a:gd name="T12" fmla="*/ 438 w 737"/>
                <a:gd name="T13" fmla="*/ 0 h 276"/>
              </a:gdLst>
              <a:ahLst/>
              <a:cxnLst>
                <a:cxn ang="0">
                  <a:pos x="T0" y="T1"/>
                </a:cxn>
                <a:cxn ang="0">
                  <a:pos x="T2" y="T3"/>
                </a:cxn>
                <a:cxn ang="0">
                  <a:pos x="T4" y="T5"/>
                </a:cxn>
                <a:cxn ang="0">
                  <a:pos x="T6" y="T7"/>
                </a:cxn>
                <a:cxn ang="0">
                  <a:pos x="T8" y="T9"/>
                </a:cxn>
                <a:cxn ang="0">
                  <a:pos x="T10" y="T11"/>
                </a:cxn>
                <a:cxn ang="0">
                  <a:pos x="T12" y="T13"/>
                </a:cxn>
              </a:cxnLst>
              <a:rect l="0" t="0" r="r" b="b"/>
              <a:pathLst>
                <a:path w="737" h="276">
                  <a:moveTo>
                    <a:pt x="438" y="0"/>
                  </a:moveTo>
                  <a:cubicBezTo>
                    <a:pt x="437" y="3"/>
                    <a:pt x="296" y="5"/>
                    <a:pt x="295" y="7"/>
                  </a:cubicBezTo>
                  <a:cubicBezTo>
                    <a:pt x="250" y="70"/>
                    <a:pt x="155" y="82"/>
                    <a:pt x="79" y="99"/>
                  </a:cubicBezTo>
                  <a:cubicBezTo>
                    <a:pt x="3" y="116"/>
                    <a:pt x="0" y="212"/>
                    <a:pt x="0" y="276"/>
                  </a:cubicBezTo>
                  <a:cubicBezTo>
                    <a:pt x="737" y="276"/>
                    <a:pt x="737" y="276"/>
                    <a:pt x="737" y="276"/>
                  </a:cubicBezTo>
                  <a:cubicBezTo>
                    <a:pt x="737" y="212"/>
                    <a:pt x="736" y="116"/>
                    <a:pt x="658" y="99"/>
                  </a:cubicBezTo>
                  <a:cubicBezTo>
                    <a:pt x="581" y="81"/>
                    <a:pt x="480" y="66"/>
                    <a:pt x="438" y="0"/>
                  </a:cubicBezTo>
                </a:path>
              </a:pathLst>
            </a:custGeom>
            <a:solidFill>
              <a:srgbClr val="C9383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8" name="Freeform 110"/>
            <p:cNvSpPr>
              <a:spLocks/>
            </p:cNvSpPr>
            <p:nvPr/>
          </p:nvSpPr>
          <p:spPr bwMode="auto">
            <a:xfrm>
              <a:off x="5588000" y="2553494"/>
              <a:ext cx="238125" cy="442913"/>
            </a:xfrm>
            <a:custGeom>
              <a:avLst/>
              <a:gdLst>
                <a:gd name="T0" fmla="*/ 149 w 149"/>
                <a:gd name="T1" fmla="*/ 7 h 276"/>
                <a:gd name="T2" fmla="*/ 149 w 149"/>
                <a:gd name="T3" fmla="*/ 41 h 276"/>
                <a:gd name="T4" fmla="*/ 113 w 149"/>
                <a:gd name="T5" fmla="*/ 276 h 276"/>
                <a:gd name="T6" fmla="*/ 36 w 149"/>
                <a:gd name="T7" fmla="*/ 276 h 276"/>
                <a:gd name="T8" fmla="*/ 0 w 149"/>
                <a:gd name="T9" fmla="*/ 44 h 276"/>
                <a:gd name="T10" fmla="*/ 0 w 149"/>
                <a:gd name="T11" fmla="*/ 7 h 276"/>
                <a:gd name="T12" fmla="*/ 1 w 149"/>
                <a:gd name="T13" fmla="*/ 7 h 276"/>
                <a:gd name="T14" fmla="*/ 144 w 149"/>
                <a:gd name="T15" fmla="*/ 0 h 276"/>
                <a:gd name="T16" fmla="*/ 149 w 149"/>
                <a:gd name="T17" fmla="*/ 7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9" h="276">
                  <a:moveTo>
                    <a:pt x="149" y="7"/>
                  </a:moveTo>
                  <a:cubicBezTo>
                    <a:pt x="149" y="41"/>
                    <a:pt x="149" y="41"/>
                    <a:pt x="149" y="41"/>
                  </a:cubicBezTo>
                  <a:cubicBezTo>
                    <a:pt x="113" y="276"/>
                    <a:pt x="113" y="276"/>
                    <a:pt x="113" y="276"/>
                  </a:cubicBezTo>
                  <a:cubicBezTo>
                    <a:pt x="36" y="276"/>
                    <a:pt x="36" y="276"/>
                    <a:pt x="36" y="276"/>
                  </a:cubicBezTo>
                  <a:cubicBezTo>
                    <a:pt x="0" y="44"/>
                    <a:pt x="0" y="44"/>
                    <a:pt x="0" y="44"/>
                  </a:cubicBezTo>
                  <a:cubicBezTo>
                    <a:pt x="0" y="7"/>
                    <a:pt x="0" y="7"/>
                    <a:pt x="0" y="7"/>
                  </a:cubicBezTo>
                  <a:cubicBezTo>
                    <a:pt x="1" y="7"/>
                    <a:pt x="1" y="7"/>
                    <a:pt x="1" y="7"/>
                  </a:cubicBezTo>
                  <a:cubicBezTo>
                    <a:pt x="2" y="5"/>
                    <a:pt x="143" y="3"/>
                    <a:pt x="144" y="0"/>
                  </a:cubicBezTo>
                  <a:cubicBezTo>
                    <a:pt x="146" y="2"/>
                    <a:pt x="147" y="4"/>
                    <a:pt x="149" y="7"/>
                  </a:cubicBezTo>
                  <a:close/>
                </a:path>
              </a:pathLst>
            </a:custGeom>
            <a:solidFill>
              <a:srgbClr val="C9383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9" name="Freeform 111"/>
            <p:cNvSpPr>
              <a:spLocks/>
            </p:cNvSpPr>
            <p:nvPr/>
          </p:nvSpPr>
          <p:spPr bwMode="auto">
            <a:xfrm>
              <a:off x="5589588" y="2155032"/>
              <a:ext cx="234950" cy="571500"/>
            </a:xfrm>
            <a:custGeom>
              <a:avLst/>
              <a:gdLst>
                <a:gd name="T0" fmla="*/ 0 w 147"/>
                <a:gd name="T1" fmla="*/ 98 h 356"/>
                <a:gd name="T2" fmla="*/ 0 w 147"/>
                <a:gd name="T3" fmla="*/ 219 h 356"/>
                <a:gd name="T4" fmla="*/ 0 w 147"/>
                <a:gd name="T5" fmla="*/ 278 h 356"/>
                <a:gd name="T6" fmla="*/ 147 w 147"/>
                <a:gd name="T7" fmla="*/ 278 h 356"/>
                <a:gd name="T8" fmla="*/ 147 w 147"/>
                <a:gd name="T9" fmla="*/ 219 h 356"/>
                <a:gd name="T10" fmla="*/ 147 w 147"/>
                <a:gd name="T11" fmla="*/ 98 h 356"/>
                <a:gd name="T12" fmla="*/ 0 w 147"/>
                <a:gd name="T13" fmla="*/ 98 h 356"/>
              </a:gdLst>
              <a:ahLst/>
              <a:cxnLst>
                <a:cxn ang="0">
                  <a:pos x="T0" y="T1"/>
                </a:cxn>
                <a:cxn ang="0">
                  <a:pos x="T2" y="T3"/>
                </a:cxn>
                <a:cxn ang="0">
                  <a:pos x="T4" y="T5"/>
                </a:cxn>
                <a:cxn ang="0">
                  <a:pos x="T6" y="T7"/>
                </a:cxn>
                <a:cxn ang="0">
                  <a:pos x="T8" y="T9"/>
                </a:cxn>
                <a:cxn ang="0">
                  <a:pos x="T10" y="T11"/>
                </a:cxn>
                <a:cxn ang="0">
                  <a:pos x="T12" y="T13"/>
                </a:cxn>
              </a:cxnLst>
              <a:rect l="0" t="0" r="r" b="b"/>
              <a:pathLst>
                <a:path w="147" h="356">
                  <a:moveTo>
                    <a:pt x="0" y="98"/>
                  </a:moveTo>
                  <a:cubicBezTo>
                    <a:pt x="0" y="219"/>
                    <a:pt x="0" y="219"/>
                    <a:pt x="0" y="219"/>
                  </a:cubicBezTo>
                  <a:cubicBezTo>
                    <a:pt x="0" y="278"/>
                    <a:pt x="0" y="278"/>
                    <a:pt x="0" y="278"/>
                  </a:cubicBezTo>
                  <a:cubicBezTo>
                    <a:pt x="37" y="354"/>
                    <a:pt x="103" y="356"/>
                    <a:pt x="147" y="278"/>
                  </a:cubicBezTo>
                  <a:cubicBezTo>
                    <a:pt x="147" y="219"/>
                    <a:pt x="147" y="219"/>
                    <a:pt x="147" y="219"/>
                  </a:cubicBezTo>
                  <a:cubicBezTo>
                    <a:pt x="147" y="98"/>
                    <a:pt x="147" y="98"/>
                    <a:pt x="147" y="98"/>
                  </a:cubicBezTo>
                  <a:cubicBezTo>
                    <a:pt x="147" y="0"/>
                    <a:pt x="0" y="0"/>
                    <a:pt x="0" y="98"/>
                  </a:cubicBezTo>
                </a:path>
              </a:pathLst>
            </a:custGeom>
            <a:solidFill>
              <a:srgbClr val="F6DCB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0" name="Freeform 112"/>
            <p:cNvSpPr>
              <a:spLocks/>
            </p:cNvSpPr>
            <p:nvPr/>
          </p:nvSpPr>
          <p:spPr bwMode="auto">
            <a:xfrm>
              <a:off x="5927725" y="2164557"/>
              <a:ext cx="120650" cy="179388"/>
            </a:xfrm>
            <a:custGeom>
              <a:avLst/>
              <a:gdLst>
                <a:gd name="T0" fmla="*/ 57 w 75"/>
                <a:gd name="T1" fmla="*/ 7 h 111"/>
                <a:gd name="T2" fmla="*/ 11 w 75"/>
                <a:gd name="T3" fmla="*/ 43 h 111"/>
                <a:gd name="T4" fmla="*/ 18 w 75"/>
                <a:gd name="T5" fmla="*/ 104 h 111"/>
                <a:gd name="T6" fmla="*/ 64 w 75"/>
                <a:gd name="T7" fmla="*/ 68 h 111"/>
                <a:gd name="T8" fmla="*/ 57 w 75"/>
                <a:gd name="T9" fmla="*/ 7 h 111"/>
              </a:gdLst>
              <a:ahLst/>
              <a:cxnLst>
                <a:cxn ang="0">
                  <a:pos x="T0" y="T1"/>
                </a:cxn>
                <a:cxn ang="0">
                  <a:pos x="T2" y="T3"/>
                </a:cxn>
                <a:cxn ang="0">
                  <a:pos x="T4" y="T5"/>
                </a:cxn>
                <a:cxn ang="0">
                  <a:pos x="T6" y="T7"/>
                </a:cxn>
                <a:cxn ang="0">
                  <a:pos x="T8" y="T9"/>
                </a:cxn>
              </a:cxnLst>
              <a:rect l="0" t="0" r="r" b="b"/>
              <a:pathLst>
                <a:path w="75" h="111">
                  <a:moveTo>
                    <a:pt x="57" y="7"/>
                  </a:moveTo>
                  <a:cubicBezTo>
                    <a:pt x="43" y="0"/>
                    <a:pt x="22" y="17"/>
                    <a:pt x="11" y="43"/>
                  </a:cubicBezTo>
                  <a:cubicBezTo>
                    <a:pt x="0" y="70"/>
                    <a:pt x="3" y="97"/>
                    <a:pt x="18" y="104"/>
                  </a:cubicBezTo>
                  <a:cubicBezTo>
                    <a:pt x="33" y="111"/>
                    <a:pt x="53" y="94"/>
                    <a:pt x="64" y="68"/>
                  </a:cubicBezTo>
                  <a:cubicBezTo>
                    <a:pt x="75" y="41"/>
                    <a:pt x="72" y="14"/>
                    <a:pt x="57" y="7"/>
                  </a:cubicBezTo>
                  <a:close/>
                </a:path>
              </a:pathLst>
            </a:custGeom>
            <a:solidFill>
              <a:srgbClr val="F6DCB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1" name="Freeform 113"/>
            <p:cNvSpPr>
              <a:spLocks/>
            </p:cNvSpPr>
            <p:nvPr/>
          </p:nvSpPr>
          <p:spPr bwMode="auto">
            <a:xfrm>
              <a:off x="5365750" y="2164557"/>
              <a:ext cx="122238" cy="179388"/>
            </a:xfrm>
            <a:custGeom>
              <a:avLst/>
              <a:gdLst>
                <a:gd name="T0" fmla="*/ 18 w 76"/>
                <a:gd name="T1" fmla="*/ 7 h 111"/>
                <a:gd name="T2" fmla="*/ 65 w 76"/>
                <a:gd name="T3" fmla="*/ 43 h 111"/>
                <a:gd name="T4" fmla="*/ 58 w 76"/>
                <a:gd name="T5" fmla="*/ 104 h 111"/>
                <a:gd name="T6" fmla="*/ 11 w 76"/>
                <a:gd name="T7" fmla="*/ 68 h 111"/>
                <a:gd name="T8" fmla="*/ 18 w 76"/>
                <a:gd name="T9" fmla="*/ 7 h 111"/>
              </a:gdLst>
              <a:ahLst/>
              <a:cxnLst>
                <a:cxn ang="0">
                  <a:pos x="T0" y="T1"/>
                </a:cxn>
                <a:cxn ang="0">
                  <a:pos x="T2" y="T3"/>
                </a:cxn>
                <a:cxn ang="0">
                  <a:pos x="T4" y="T5"/>
                </a:cxn>
                <a:cxn ang="0">
                  <a:pos x="T6" y="T7"/>
                </a:cxn>
                <a:cxn ang="0">
                  <a:pos x="T8" y="T9"/>
                </a:cxn>
              </a:cxnLst>
              <a:rect l="0" t="0" r="r" b="b"/>
              <a:pathLst>
                <a:path w="76" h="111">
                  <a:moveTo>
                    <a:pt x="18" y="7"/>
                  </a:moveTo>
                  <a:cubicBezTo>
                    <a:pt x="33" y="0"/>
                    <a:pt x="54" y="17"/>
                    <a:pt x="65" y="43"/>
                  </a:cubicBezTo>
                  <a:cubicBezTo>
                    <a:pt x="76" y="70"/>
                    <a:pt x="72" y="97"/>
                    <a:pt x="58" y="104"/>
                  </a:cubicBezTo>
                  <a:cubicBezTo>
                    <a:pt x="43" y="111"/>
                    <a:pt x="22" y="94"/>
                    <a:pt x="11" y="68"/>
                  </a:cubicBezTo>
                  <a:cubicBezTo>
                    <a:pt x="0" y="41"/>
                    <a:pt x="3" y="14"/>
                    <a:pt x="18" y="7"/>
                  </a:cubicBezTo>
                  <a:close/>
                </a:path>
              </a:pathLst>
            </a:custGeom>
            <a:solidFill>
              <a:srgbClr val="F6DCB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2" name="Freeform 114"/>
            <p:cNvSpPr>
              <a:spLocks/>
            </p:cNvSpPr>
            <p:nvPr/>
          </p:nvSpPr>
          <p:spPr bwMode="auto">
            <a:xfrm>
              <a:off x="5589588" y="2458244"/>
              <a:ext cx="234950" cy="80963"/>
            </a:xfrm>
            <a:custGeom>
              <a:avLst/>
              <a:gdLst>
                <a:gd name="T0" fmla="*/ 147 w 147"/>
                <a:gd name="T1" fmla="*/ 0 h 51"/>
                <a:gd name="T2" fmla="*/ 0 w 147"/>
                <a:gd name="T3" fmla="*/ 0 h 51"/>
                <a:gd name="T4" fmla="*/ 0 w 147"/>
                <a:gd name="T5" fmla="*/ 5 h 51"/>
                <a:gd name="T6" fmla="*/ 73 w 147"/>
                <a:gd name="T7" fmla="*/ 51 h 51"/>
                <a:gd name="T8" fmla="*/ 147 w 147"/>
                <a:gd name="T9" fmla="*/ 4 h 51"/>
                <a:gd name="T10" fmla="*/ 147 w 147"/>
                <a:gd name="T11" fmla="*/ 0 h 51"/>
              </a:gdLst>
              <a:ahLst/>
              <a:cxnLst>
                <a:cxn ang="0">
                  <a:pos x="T0" y="T1"/>
                </a:cxn>
                <a:cxn ang="0">
                  <a:pos x="T2" y="T3"/>
                </a:cxn>
                <a:cxn ang="0">
                  <a:pos x="T4" y="T5"/>
                </a:cxn>
                <a:cxn ang="0">
                  <a:pos x="T6" y="T7"/>
                </a:cxn>
                <a:cxn ang="0">
                  <a:pos x="T8" y="T9"/>
                </a:cxn>
                <a:cxn ang="0">
                  <a:pos x="T10" y="T11"/>
                </a:cxn>
              </a:cxnLst>
              <a:rect l="0" t="0" r="r" b="b"/>
              <a:pathLst>
                <a:path w="147" h="51">
                  <a:moveTo>
                    <a:pt x="147" y="0"/>
                  </a:moveTo>
                  <a:cubicBezTo>
                    <a:pt x="0" y="0"/>
                    <a:pt x="0" y="0"/>
                    <a:pt x="0" y="0"/>
                  </a:cubicBezTo>
                  <a:cubicBezTo>
                    <a:pt x="0" y="5"/>
                    <a:pt x="0" y="5"/>
                    <a:pt x="0" y="5"/>
                  </a:cubicBezTo>
                  <a:cubicBezTo>
                    <a:pt x="0" y="5"/>
                    <a:pt x="46" y="51"/>
                    <a:pt x="73" y="51"/>
                  </a:cubicBezTo>
                  <a:cubicBezTo>
                    <a:pt x="100" y="51"/>
                    <a:pt x="147" y="4"/>
                    <a:pt x="147" y="4"/>
                  </a:cubicBezTo>
                  <a:cubicBezTo>
                    <a:pt x="147" y="0"/>
                    <a:pt x="147" y="0"/>
                    <a:pt x="147" y="0"/>
                  </a:cubicBezTo>
                </a:path>
              </a:pathLst>
            </a:custGeom>
            <a:solidFill>
              <a:srgbClr val="C5B09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3" name="Freeform 115"/>
            <p:cNvSpPr>
              <a:spLocks/>
            </p:cNvSpPr>
            <p:nvPr/>
          </p:nvSpPr>
          <p:spPr bwMode="auto">
            <a:xfrm>
              <a:off x="5381625" y="1791494"/>
              <a:ext cx="652463" cy="722313"/>
            </a:xfrm>
            <a:custGeom>
              <a:avLst/>
              <a:gdLst>
                <a:gd name="T0" fmla="*/ 203 w 406"/>
                <a:gd name="T1" fmla="*/ 450 h 450"/>
                <a:gd name="T2" fmla="*/ 30 w 406"/>
                <a:gd name="T3" fmla="*/ 266 h 450"/>
                <a:gd name="T4" fmla="*/ 203 w 406"/>
                <a:gd name="T5" fmla="*/ 0 h 450"/>
                <a:gd name="T6" fmla="*/ 375 w 406"/>
                <a:gd name="T7" fmla="*/ 266 h 450"/>
                <a:gd name="T8" fmla="*/ 203 w 406"/>
                <a:gd name="T9" fmla="*/ 450 h 450"/>
              </a:gdLst>
              <a:ahLst/>
              <a:cxnLst>
                <a:cxn ang="0">
                  <a:pos x="T0" y="T1"/>
                </a:cxn>
                <a:cxn ang="0">
                  <a:pos x="T2" y="T3"/>
                </a:cxn>
                <a:cxn ang="0">
                  <a:pos x="T4" y="T5"/>
                </a:cxn>
                <a:cxn ang="0">
                  <a:pos x="T6" y="T7"/>
                </a:cxn>
                <a:cxn ang="0">
                  <a:pos x="T8" y="T9"/>
                </a:cxn>
              </a:cxnLst>
              <a:rect l="0" t="0" r="r" b="b"/>
              <a:pathLst>
                <a:path w="406" h="450">
                  <a:moveTo>
                    <a:pt x="203" y="450"/>
                  </a:moveTo>
                  <a:cubicBezTo>
                    <a:pt x="157" y="450"/>
                    <a:pt x="60" y="374"/>
                    <a:pt x="30" y="266"/>
                  </a:cubicBezTo>
                  <a:cubicBezTo>
                    <a:pt x="0" y="157"/>
                    <a:pt x="57" y="0"/>
                    <a:pt x="203" y="0"/>
                  </a:cubicBezTo>
                  <a:cubicBezTo>
                    <a:pt x="349" y="0"/>
                    <a:pt x="406" y="157"/>
                    <a:pt x="375" y="266"/>
                  </a:cubicBezTo>
                  <a:cubicBezTo>
                    <a:pt x="346" y="374"/>
                    <a:pt x="249" y="450"/>
                    <a:pt x="203" y="450"/>
                  </a:cubicBezTo>
                  <a:close/>
                </a:path>
              </a:pathLst>
            </a:custGeom>
            <a:solidFill>
              <a:srgbClr val="F6DCB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4" name="Freeform 116"/>
            <p:cNvSpPr>
              <a:spLocks/>
            </p:cNvSpPr>
            <p:nvPr/>
          </p:nvSpPr>
          <p:spPr bwMode="auto">
            <a:xfrm>
              <a:off x="5368925" y="1774032"/>
              <a:ext cx="657225" cy="493713"/>
            </a:xfrm>
            <a:custGeom>
              <a:avLst/>
              <a:gdLst>
                <a:gd name="T0" fmla="*/ 392 w 409"/>
                <a:gd name="T1" fmla="*/ 143 h 308"/>
                <a:gd name="T2" fmla="*/ 238 w 409"/>
                <a:gd name="T3" fmla="*/ 2 h 308"/>
                <a:gd name="T4" fmla="*/ 204 w 409"/>
                <a:gd name="T5" fmla="*/ 1 h 308"/>
                <a:gd name="T6" fmla="*/ 171 w 409"/>
                <a:gd name="T7" fmla="*/ 2 h 308"/>
                <a:gd name="T8" fmla="*/ 16 w 409"/>
                <a:gd name="T9" fmla="*/ 143 h 308"/>
                <a:gd name="T10" fmla="*/ 28 w 409"/>
                <a:gd name="T11" fmla="*/ 280 h 308"/>
                <a:gd name="T12" fmla="*/ 44 w 409"/>
                <a:gd name="T13" fmla="*/ 308 h 308"/>
                <a:gd name="T14" fmla="*/ 39 w 409"/>
                <a:gd name="T15" fmla="*/ 227 h 308"/>
                <a:gd name="T16" fmla="*/ 71 w 409"/>
                <a:gd name="T17" fmla="*/ 224 h 308"/>
                <a:gd name="T18" fmla="*/ 168 w 409"/>
                <a:gd name="T19" fmla="*/ 146 h 308"/>
                <a:gd name="T20" fmla="*/ 204 w 409"/>
                <a:gd name="T21" fmla="*/ 96 h 308"/>
                <a:gd name="T22" fmla="*/ 240 w 409"/>
                <a:gd name="T23" fmla="*/ 146 h 308"/>
                <a:gd name="T24" fmla="*/ 338 w 409"/>
                <a:gd name="T25" fmla="*/ 224 h 308"/>
                <a:gd name="T26" fmla="*/ 370 w 409"/>
                <a:gd name="T27" fmla="*/ 227 h 308"/>
                <a:gd name="T28" fmla="*/ 365 w 409"/>
                <a:gd name="T29" fmla="*/ 308 h 308"/>
                <a:gd name="T30" fmla="*/ 381 w 409"/>
                <a:gd name="T31" fmla="*/ 280 h 308"/>
                <a:gd name="T32" fmla="*/ 392 w 409"/>
                <a:gd name="T33" fmla="*/ 143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9" h="308">
                  <a:moveTo>
                    <a:pt x="392" y="143"/>
                  </a:moveTo>
                  <a:cubicBezTo>
                    <a:pt x="378" y="86"/>
                    <a:pt x="306" y="0"/>
                    <a:pt x="238" y="2"/>
                  </a:cubicBezTo>
                  <a:cubicBezTo>
                    <a:pt x="228" y="1"/>
                    <a:pt x="217" y="0"/>
                    <a:pt x="204" y="1"/>
                  </a:cubicBezTo>
                  <a:cubicBezTo>
                    <a:pt x="192" y="0"/>
                    <a:pt x="181" y="1"/>
                    <a:pt x="171" y="2"/>
                  </a:cubicBezTo>
                  <a:cubicBezTo>
                    <a:pt x="103" y="0"/>
                    <a:pt x="31" y="86"/>
                    <a:pt x="16" y="143"/>
                  </a:cubicBezTo>
                  <a:cubicBezTo>
                    <a:pt x="5" y="189"/>
                    <a:pt x="0" y="234"/>
                    <a:pt x="28" y="280"/>
                  </a:cubicBezTo>
                  <a:cubicBezTo>
                    <a:pt x="32" y="294"/>
                    <a:pt x="38" y="304"/>
                    <a:pt x="44" y="308"/>
                  </a:cubicBezTo>
                  <a:cubicBezTo>
                    <a:pt x="38" y="273"/>
                    <a:pt x="37" y="247"/>
                    <a:pt x="39" y="227"/>
                  </a:cubicBezTo>
                  <a:cubicBezTo>
                    <a:pt x="44" y="219"/>
                    <a:pt x="54" y="217"/>
                    <a:pt x="71" y="224"/>
                  </a:cubicBezTo>
                  <a:cubicBezTo>
                    <a:pt x="118" y="244"/>
                    <a:pt x="133" y="221"/>
                    <a:pt x="168" y="146"/>
                  </a:cubicBezTo>
                  <a:cubicBezTo>
                    <a:pt x="179" y="123"/>
                    <a:pt x="188" y="96"/>
                    <a:pt x="204" y="96"/>
                  </a:cubicBezTo>
                  <a:cubicBezTo>
                    <a:pt x="221" y="96"/>
                    <a:pt x="230" y="123"/>
                    <a:pt x="240" y="146"/>
                  </a:cubicBezTo>
                  <a:cubicBezTo>
                    <a:pt x="276" y="221"/>
                    <a:pt x="291" y="244"/>
                    <a:pt x="338" y="224"/>
                  </a:cubicBezTo>
                  <a:cubicBezTo>
                    <a:pt x="355" y="217"/>
                    <a:pt x="365" y="219"/>
                    <a:pt x="370" y="227"/>
                  </a:cubicBezTo>
                  <a:cubicBezTo>
                    <a:pt x="372" y="247"/>
                    <a:pt x="371" y="273"/>
                    <a:pt x="365" y="308"/>
                  </a:cubicBezTo>
                  <a:cubicBezTo>
                    <a:pt x="371" y="304"/>
                    <a:pt x="376" y="294"/>
                    <a:pt x="381" y="280"/>
                  </a:cubicBezTo>
                  <a:cubicBezTo>
                    <a:pt x="409" y="234"/>
                    <a:pt x="404" y="189"/>
                    <a:pt x="392" y="143"/>
                  </a:cubicBezTo>
                  <a:close/>
                </a:path>
              </a:pathLst>
            </a:custGeom>
            <a:solidFill>
              <a:srgbClr val="60534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5" name="Freeform 117"/>
            <p:cNvSpPr>
              <a:spLocks/>
            </p:cNvSpPr>
            <p:nvPr/>
          </p:nvSpPr>
          <p:spPr bwMode="auto">
            <a:xfrm>
              <a:off x="5413375" y="2563019"/>
              <a:ext cx="233363" cy="433388"/>
            </a:xfrm>
            <a:custGeom>
              <a:avLst/>
              <a:gdLst>
                <a:gd name="T0" fmla="*/ 147 w 147"/>
                <a:gd name="T1" fmla="*/ 272 h 273"/>
                <a:gd name="T2" fmla="*/ 84 w 147"/>
                <a:gd name="T3" fmla="*/ 272 h 273"/>
                <a:gd name="T4" fmla="*/ 80 w 147"/>
                <a:gd name="T5" fmla="*/ 273 h 273"/>
                <a:gd name="T6" fmla="*/ 15 w 147"/>
                <a:gd name="T7" fmla="*/ 214 h 273"/>
                <a:gd name="T8" fmla="*/ 81 w 147"/>
                <a:gd name="T9" fmla="*/ 169 h 273"/>
                <a:gd name="T10" fmla="*/ 0 w 147"/>
                <a:gd name="T11" fmla="*/ 132 h 273"/>
                <a:gd name="T12" fmla="*/ 53 w 147"/>
                <a:gd name="T13" fmla="*/ 49 h 273"/>
                <a:gd name="T14" fmla="*/ 74 w 147"/>
                <a:gd name="T15" fmla="*/ 16 h 273"/>
                <a:gd name="T16" fmla="*/ 110 w 147"/>
                <a:gd name="T17" fmla="*/ 0 h 273"/>
                <a:gd name="T18" fmla="*/ 110 w 147"/>
                <a:gd name="T19" fmla="*/ 39 h 273"/>
                <a:gd name="T20" fmla="*/ 146 w 147"/>
                <a:gd name="T21" fmla="*/ 273 h 273"/>
                <a:gd name="T22" fmla="*/ 147 w 147"/>
                <a:gd name="T23" fmla="*/ 272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7" h="273">
                  <a:moveTo>
                    <a:pt x="147" y="272"/>
                  </a:moveTo>
                  <a:lnTo>
                    <a:pt x="84" y="272"/>
                  </a:lnTo>
                  <a:lnTo>
                    <a:pt x="80" y="273"/>
                  </a:lnTo>
                  <a:lnTo>
                    <a:pt x="15" y="214"/>
                  </a:lnTo>
                  <a:lnTo>
                    <a:pt x="81" y="169"/>
                  </a:lnTo>
                  <a:lnTo>
                    <a:pt x="0" y="132"/>
                  </a:lnTo>
                  <a:lnTo>
                    <a:pt x="53" y="49"/>
                  </a:lnTo>
                  <a:lnTo>
                    <a:pt x="74" y="16"/>
                  </a:lnTo>
                  <a:lnTo>
                    <a:pt x="110" y="0"/>
                  </a:lnTo>
                  <a:lnTo>
                    <a:pt x="110" y="39"/>
                  </a:lnTo>
                  <a:lnTo>
                    <a:pt x="146" y="273"/>
                  </a:lnTo>
                  <a:lnTo>
                    <a:pt x="147" y="272"/>
                  </a:lnTo>
                  <a:close/>
                </a:path>
              </a:pathLst>
            </a:custGeom>
            <a:solidFill>
              <a:srgbClr val="EDEDE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6" name="Freeform 118"/>
            <p:cNvSpPr>
              <a:spLocks/>
            </p:cNvSpPr>
            <p:nvPr/>
          </p:nvSpPr>
          <p:spPr bwMode="auto">
            <a:xfrm>
              <a:off x="5767388" y="2559844"/>
              <a:ext cx="233363" cy="436563"/>
            </a:xfrm>
            <a:custGeom>
              <a:avLst/>
              <a:gdLst>
                <a:gd name="T0" fmla="*/ 66 w 147"/>
                <a:gd name="T1" fmla="*/ 169 h 275"/>
                <a:gd name="T2" fmla="*/ 133 w 147"/>
                <a:gd name="T3" fmla="*/ 213 h 275"/>
                <a:gd name="T4" fmla="*/ 67 w 147"/>
                <a:gd name="T5" fmla="*/ 275 h 275"/>
                <a:gd name="T6" fmla="*/ 63 w 147"/>
                <a:gd name="T7" fmla="*/ 274 h 275"/>
                <a:gd name="T8" fmla="*/ 0 w 147"/>
                <a:gd name="T9" fmla="*/ 274 h 275"/>
                <a:gd name="T10" fmla="*/ 1 w 147"/>
                <a:gd name="T11" fmla="*/ 275 h 275"/>
                <a:gd name="T12" fmla="*/ 37 w 147"/>
                <a:gd name="T13" fmla="*/ 38 h 275"/>
                <a:gd name="T14" fmla="*/ 37 w 147"/>
                <a:gd name="T15" fmla="*/ 0 h 275"/>
                <a:gd name="T16" fmla="*/ 81 w 147"/>
                <a:gd name="T17" fmla="*/ 19 h 275"/>
                <a:gd name="T18" fmla="*/ 100 w 147"/>
                <a:gd name="T19" fmla="*/ 52 h 275"/>
                <a:gd name="T20" fmla="*/ 147 w 147"/>
                <a:gd name="T21" fmla="*/ 131 h 275"/>
                <a:gd name="T22" fmla="*/ 66 w 147"/>
                <a:gd name="T23" fmla="*/ 169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7" h="275">
                  <a:moveTo>
                    <a:pt x="66" y="169"/>
                  </a:moveTo>
                  <a:lnTo>
                    <a:pt x="133" y="213"/>
                  </a:lnTo>
                  <a:lnTo>
                    <a:pt x="67" y="275"/>
                  </a:lnTo>
                  <a:lnTo>
                    <a:pt x="63" y="274"/>
                  </a:lnTo>
                  <a:lnTo>
                    <a:pt x="0" y="274"/>
                  </a:lnTo>
                  <a:lnTo>
                    <a:pt x="1" y="275"/>
                  </a:lnTo>
                  <a:lnTo>
                    <a:pt x="37" y="38"/>
                  </a:lnTo>
                  <a:lnTo>
                    <a:pt x="37" y="0"/>
                  </a:lnTo>
                  <a:lnTo>
                    <a:pt x="81" y="19"/>
                  </a:lnTo>
                  <a:lnTo>
                    <a:pt x="100" y="52"/>
                  </a:lnTo>
                  <a:lnTo>
                    <a:pt x="147" y="131"/>
                  </a:lnTo>
                  <a:lnTo>
                    <a:pt x="66" y="169"/>
                  </a:lnTo>
                  <a:close/>
                </a:path>
              </a:pathLst>
            </a:custGeom>
            <a:solidFill>
              <a:srgbClr val="EDEDE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7" name="Freeform 119"/>
            <p:cNvSpPr>
              <a:spLocks/>
            </p:cNvSpPr>
            <p:nvPr/>
          </p:nvSpPr>
          <p:spPr bwMode="auto">
            <a:xfrm>
              <a:off x="5621338" y="3086894"/>
              <a:ext cx="1247775" cy="565150"/>
            </a:xfrm>
            <a:custGeom>
              <a:avLst/>
              <a:gdLst>
                <a:gd name="T0" fmla="*/ 311 w 777"/>
                <a:gd name="T1" fmla="*/ 0 h 352"/>
                <a:gd name="T2" fmla="*/ 67 w 777"/>
                <a:gd name="T3" fmla="*/ 133 h 352"/>
                <a:gd name="T4" fmla="*/ 0 w 777"/>
                <a:gd name="T5" fmla="*/ 352 h 352"/>
                <a:gd name="T6" fmla="*/ 388 w 777"/>
                <a:gd name="T7" fmla="*/ 352 h 352"/>
                <a:gd name="T8" fmla="*/ 777 w 777"/>
                <a:gd name="T9" fmla="*/ 352 h 352"/>
                <a:gd name="T10" fmla="*/ 710 w 777"/>
                <a:gd name="T11" fmla="*/ 133 h 352"/>
                <a:gd name="T12" fmla="*/ 468 w 777"/>
                <a:gd name="T13" fmla="*/ 1 h 352"/>
                <a:gd name="T14" fmla="*/ 311 w 777"/>
                <a:gd name="T15" fmla="*/ 0 h 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7" h="352">
                  <a:moveTo>
                    <a:pt x="311" y="0"/>
                  </a:moveTo>
                  <a:cubicBezTo>
                    <a:pt x="139" y="75"/>
                    <a:pt x="87" y="115"/>
                    <a:pt x="67" y="133"/>
                  </a:cubicBezTo>
                  <a:cubicBezTo>
                    <a:pt x="36" y="161"/>
                    <a:pt x="18" y="264"/>
                    <a:pt x="0" y="352"/>
                  </a:cubicBezTo>
                  <a:cubicBezTo>
                    <a:pt x="388" y="352"/>
                    <a:pt x="388" y="352"/>
                    <a:pt x="388" y="352"/>
                  </a:cubicBezTo>
                  <a:cubicBezTo>
                    <a:pt x="777" y="352"/>
                    <a:pt x="777" y="352"/>
                    <a:pt x="777" y="352"/>
                  </a:cubicBezTo>
                  <a:cubicBezTo>
                    <a:pt x="758" y="264"/>
                    <a:pt x="741" y="161"/>
                    <a:pt x="710" y="133"/>
                  </a:cubicBezTo>
                  <a:cubicBezTo>
                    <a:pt x="689" y="115"/>
                    <a:pt x="640" y="76"/>
                    <a:pt x="468" y="1"/>
                  </a:cubicBezTo>
                  <a:cubicBezTo>
                    <a:pt x="311" y="0"/>
                    <a:pt x="311" y="0"/>
                    <a:pt x="311" y="0"/>
                  </a:cubicBezTo>
                </a:path>
              </a:pathLst>
            </a:custGeom>
            <a:solidFill>
              <a:srgbClr val="FFDEC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8" name="Freeform 120"/>
            <p:cNvSpPr>
              <a:spLocks/>
            </p:cNvSpPr>
            <p:nvPr/>
          </p:nvSpPr>
          <p:spPr bwMode="auto">
            <a:xfrm>
              <a:off x="5621338" y="3086894"/>
              <a:ext cx="1247775" cy="565150"/>
            </a:xfrm>
            <a:custGeom>
              <a:avLst/>
              <a:gdLst>
                <a:gd name="T0" fmla="*/ 311 w 777"/>
                <a:gd name="T1" fmla="*/ 0 h 352"/>
                <a:gd name="T2" fmla="*/ 67 w 777"/>
                <a:gd name="T3" fmla="*/ 133 h 352"/>
                <a:gd name="T4" fmla="*/ 0 w 777"/>
                <a:gd name="T5" fmla="*/ 352 h 352"/>
                <a:gd name="T6" fmla="*/ 388 w 777"/>
                <a:gd name="T7" fmla="*/ 352 h 352"/>
                <a:gd name="T8" fmla="*/ 777 w 777"/>
                <a:gd name="T9" fmla="*/ 352 h 352"/>
                <a:gd name="T10" fmla="*/ 710 w 777"/>
                <a:gd name="T11" fmla="*/ 133 h 352"/>
                <a:gd name="T12" fmla="*/ 468 w 777"/>
                <a:gd name="T13" fmla="*/ 1 h 352"/>
                <a:gd name="T14" fmla="*/ 311 w 777"/>
                <a:gd name="T15" fmla="*/ 0 h 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7" h="352">
                  <a:moveTo>
                    <a:pt x="311" y="0"/>
                  </a:moveTo>
                  <a:cubicBezTo>
                    <a:pt x="139" y="75"/>
                    <a:pt x="87" y="115"/>
                    <a:pt x="67" y="133"/>
                  </a:cubicBezTo>
                  <a:cubicBezTo>
                    <a:pt x="36" y="161"/>
                    <a:pt x="18" y="264"/>
                    <a:pt x="0" y="352"/>
                  </a:cubicBezTo>
                  <a:cubicBezTo>
                    <a:pt x="388" y="352"/>
                    <a:pt x="388" y="352"/>
                    <a:pt x="388" y="352"/>
                  </a:cubicBezTo>
                  <a:cubicBezTo>
                    <a:pt x="777" y="352"/>
                    <a:pt x="777" y="352"/>
                    <a:pt x="777" y="352"/>
                  </a:cubicBezTo>
                  <a:cubicBezTo>
                    <a:pt x="758" y="264"/>
                    <a:pt x="741" y="161"/>
                    <a:pt x="710" y="133"/>
                  </a:cubicBezTo>
                  <a:cubicBezTo>
                    <a:pt x="689" y="115"/>
                    <a:pt x="640" y="76"/>
                    <a:pt x="468" y="1"/>
                  </a:cubicBezTo>
                  <a:cubicBezTo>
                    <a:pt x="311" y="0"/>
                    <a:pt x="311" y="0"/>
                    <a:pt x="311" y="0"/>
                  </a:cubicBezTo>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69" name="Freeform 121"/>
            <p:cNvSpPr>
              <a:spLocks/>
            </p:cNvSpPr>
            <p:nvPr/>
          </p:nvSpPr>
          <p:spPr bwMode="auto">
            <a:xfrm>
              <a:off x="6110288" y="2680494"/>
              <a:ext cx="268288" cy="560388"/>
            </a:xfrm>
            <a:custGeom>
              <a:avLst/>
              <a:gdLst>
                <a:gd name="T0" fmla="*/ 0 w 167"/>
                <a:gd name="T1" fmla="*/ 102 h 349"/>
                <a:gd name="T2" fmla="*/ 0 w 167"/>
                <a:gd name="T3" fmla="*/ 230 h 349"/>
                <a:gd name="T4" fmla="*/ 0 w 167"/>
                <a:gd name="T5" fmla="*/ 293 h 349"/>
                <a:gd name="T6" fmla="*/ 167 w 167"/>
                <a:gd name="T7" fmla="*/ 293 h 349"/>
                <a:gd name="T8" fmla="*/ 167 w 167"/>
                <a:gd name="T9" fmla="*/ 230 h 349"/>
                <a:gd name="T10" fmla="*/ 167 w 167"/>
                <a:gd name="T11" fmla="*/ 102 h 349"/>
                <a:gd name="T12" fmla="*/ 0 w 167"/>
                <a:gd name="T13" fmla="*/ 102 h 349"/>
              </a:gdLst>
              <a:ahLst/>
              <a:cxnLst>
                <a:cxn ang="0">
                  <a:pos x="T0" y="T1"/>
                </a:cxn>
                <a:cxn ang="0">
                  <a:pos x="T2" y="T3"/>
                </a:cxn>
                <a:cxn ang="0">
                  <a:pos x="T4" y="T5"/>
                </a:cxn>
                <a:cxn ang="0">
                  <a:pos x="T6" y="T7"/>
                </a:cxn>
                <a:cxn ang="0">
                  <a:pos x="T8" y="T9"/>
                </a:cxn>
                <a:cxn ang="0">
                  <a:pos x="T10" y="T11"/>
                </a:cxn>
                <a:cxn ang="0">
                  <a:pos x="T12" y="T13"/>
                </a:cxn>
              </a:cxnLst>
              <a:rect l="0" t="0" r="r" b="b"/>
              <a:pathLst>
                <a:path w="167" h="349">
                  <a:moveTo>
                    <a:pt x="0" y="102"/>
                  </a:moveTo>
                  <a:cubicBezTo>
                    <a:pt x="0" y="230"/>
                    <a:pt x="0" y="230"/>
                    <a:pt x="0" y="230"/>
                  </a:cubicBezTo>
                  <a:cubicBezTo>
                    <a:pt x="0" y="293"/>
                    <a:pt x="0" y="293"/>
                    <a:pt x="0" y="293"/>
                  </a:cubicBezTo>
                  <a:cubicBezTo>
                    <a:pt x="46" y="347"/>
                    <a:pt x="121" y="349"/>
                    <a:pt x="167" y="293"/>
                  </a:cubicBezTo>
                  <a:cubicBezTo>
                    <a:pt x="167" y="230"/>
                    <a:pt x="167" y="230"/>
                    <a:pt x="167" y="230"/>
                  </a:cubicBezTo>
                  <a:cubicBezTo>
                    <a:pt x="167" y="102"/>
                    <a:pt x="167" y="102"/>
                    <a:pt x="167" y="102"/>
                  </a:cubicBezTo>
                  <a:cubicBezTo>
                    <a:pt x="167" y="0"/>
                    <a:pt x="0" y="0"/>
                    <a:pt x="0" y="102"/>
                  </a:cubicBezTo>
                </a:path>
              </a:pathLst>
            </a:custGeom>
            <a:solidFill>
              <a:srgbClr val="DBB18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0" name="Freeform 122"/>
            <p:cNvSpPr>
              <a:spLocks/>
            </p:cNvSpPr>
            <p:nvPr/>
          </p:nvSpPr>
          <p:spPr bwMode="auto">
            <a:xfrm>
              <a:off x="5934075" y="2645569"/>
              <a:ext cx="112713" cy="163513"/>
            </a:xfrm>
            <a:custGeom>
              <a:avLst/>
              <a:gdLst>
                <a:gd name="T0" fmla="*/ 19 w 70"/>
                <a:gd name="T1" fmla="*/ 5 h 102"/>
                <a:gd name="T2" fmla="*/ 61 w 70"/>
                <a:gd name="T3" fmla="*/ 42 h 102"/>
                <a:gd name="T4" fmla="*/ 50 w 70"/>
                <a:gd name="T5" fmla="*/ 97 h 102"/>
                <a:gd name="T6" fmla="*/ 8 w 70"/>
                <a:gd name="T7" fmla="*/ 60 h 102"/>
                <a:gd name="T8" fmla="*/ 19 w 70"/>
                <a:gd name="T9" fmla="*/ 5 h 102"/>
              </a:gdLst>
              <a:ahLst/>
              <a:cxnLst>
                <a:cxn ang="0">
                  <a:pos x="T0" y="T1"/>
                </a:cxn>
                <a:cxn ang="0">
                  <a:pos x="T2" y="T3"/>
                </a:cxn>
                <a:cxn ang="0">
                  <a:pos x="T4" y="T5"/>
                </a:cxn>
                <a:cxn ang="0">
                  <a:pos x="T6" y="T7"/>
                </a:cxn>
                <a:cxn ang="0">
                  <a:pos x="T8" y="T9"/>
                </a:cxn>
              </a:cxnLst>
              <a:rect l="0" t="0" r="r" b="b"/>
              <a:pathLst>
                <a:path w="70" h="102">
                  <a:moveTo>
                    <a:pt x="19" y="5"/>
                  </a:moveTo>
                  <a:cubicBezTo>
                    <a:pt x="34" y="0"/>
                    <a:pt x="53" y="17"/>
                    <a:pt x="61" y="42"/>
                  </a:cubicBezTo>
                  <a:cubicBezTo>
                    <a:pt x="70" y="67"/>
                    <a:pt x="64" y="92"/>
                    <a:pt x="50" y="97"/>
                  </a:cubicBezTo>
                  <a:cubicBezTo>
                    <a:pt x="35" y="102"/>
                    <a:pt x="16" y="85"/>
                    <a:pt x="8" y="60"/>
                  </a:cubicBezTo>
                  <a:cubicBezTo>
                    <a:pt x="0" y="34"/>
                    <a:pt x="5" y="10"/>
                    <a:pt x="19" y="5"/>
                  </a:cubicBezTo>
                  <a:close/>
                </a:path>
              </a:pathLst>
            </a:custGeom>
            <a:solidFill>
              <a:srgbClr val="F6D1A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1" name="Freeform 123"/>
            <p:cNvSpPr>
              <a:spLocks/>
            </p:cNvSpPr>
            <p:nvPr/>
          </p:nvSpPr>
          <p:spPr bwMode="auto">
            <a:xfrm>
              <a:off x="6442075" y="2645569"/>
              <a:ext cx="111125" cy="163513"/>
            </a:xfrm>
            <a:custGeom>
              <a:avLst/>
              <a:gdLst>
                <a:gd name="T0" fmla="*/ 50 w 70"/>
                <a:gd name="T1" fmla="*/ 5 h 102"/>
                <a:gd name="T2" fmla="*/ 9 w 70"/>
                <a:gd name="T3" fmla="*/ 42 h 102"/>
                <a:gd name="T4" fmla="*/ 20 w 70"/>
                <a:gd name="T5" fmla="*/ 97 h 102"/>
                <a:gd name="T6" fmla="*/ 62 w 70"/>
                <a:gd name="T7" fmla="*/ 60 h 102"/>
                <a:gd name="T8" fmla="*/ 50 w 70"/>
                <a:gd name="T9" fmla="*/ 5 h 102"/>
              </a:gdLst>
              <a:ahLst/>
              <a:cxnLst>
                <a:cxn ang="0">
                  <a:pos x="T0" y="T1"/>
                </a:cxn>
                <a:cxn ang="0">
                  <a:pos x="T2" y="T3"/>
                </a:cxn>
                <a:cxn ang="0">
                  <a:pos x="T4" y="T5"/>
                </a:cxn>
                <a:cxn ang="0">
                  <a:pos x="T6" y="T7"/>
                </a:cxn>
                <a:cxn ang="0">
                  <a:pos x="T8" y="T9"/>
                </a:cxn>
              </a:cxnLst>
              <a:rect l="0" t="0" r="r" b="b"/>
              <a:pathLst>
                <a:path w="70" h="102">
                  <a:moveTo>
                    <a:pt x="50" y="5"/>
                  </a:moveTo>
                  <a:cubicBezTo>
                    <a:pt x="36" y="0"/>
                    <a:pt x="17" y="17"/>
                    <a:pt x="9" y="42"/>
                  </a:cubicBezTo>
                  <a:cubicBezTo>
                    <a:pt x="0" y="67"/>
                    <a:pt x="5" y="92"/>
                    <a:pt x="20" y="97"/>
                  </a:cubicBezTo>
                  <a:cubicBezTo>
                    <a:pt x="35" y="102"/>
                    <a:pt x="54" y="85"/>
                    <a:pt x="62" y="60"/>
                  </a:cubicBezTo>
                  <a:cubicBezTo>
                    <a:pt x="70" y="34"/>
                    <a:pt x="65" y="10"/>
                    <a:pt x="50" y="5"/>
                  </a:cubicBezTo>
                  <a:close/>
                </a:path>
              </a:pathLst>
            </a:custGeom>
            <a:solidFill>
              <a:srgbClr val="F6D1A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2" name="Freeform 124"/>
            <p:cNvSpPr>
              <a:spLocks/>
            </p:cNvSpPr>
            <p:nvPr/>
          </p:nvSpPr>
          <p:spPr bwMode="auto">
            <a:xfrm>
              <a:off x="6186488" y="3217069"/>
              <a:ext cx="115888" cy="112713"/>
            </a:xfrm>
            <a:custGeom>
              <a:avLst/>
              <a:gdLst>
                <a:gd name="T0" fmla="*/ 0 w 72"/>
                <a:gd name="T1" fmla="*/ 39 h 70"/>
                <a:gd name="T2" fmla="*/ 21 w 72"/>
                <a:gd name="T3" fmla="*/ 70 h 70"/>
                <a:gd name="T4" fmla="*/ 52 w 72"/>
                <a:gd name="T5" fmla="*/ 70 h 70"/>
                <a:gd name="T6" fmla="*/ 72 w 72"/>
                <a:gd name="T7" fmla="*/ 39 h 70"/>
                <a:gd name="T8" fmla="*/ 37 w 72"/>
                <a:gd name="T9" fmla="*/ 0 h 70"/>
                <a:gd name="T10" fmla="*/ 0 w 72"/>
                <a:gd name="T11" fmla="*/ 39 h 70"/>
              </a:gdLst>
              <a:ahLst/>
              <a:cxnLst>
                <a:cxn ang="0">
                  <a:pos x="T0" y="T1"/>
                </a:cxn>
                <a:cxn ang="0">
                  <a:pos x="T2" y="T3"/>
                </a:cxn>
                <a:cxn ang="0">
                  <a:pos x="T4" y="T5"/>
                </a:cxn>
                <a:cxn ang="0">
                  <a:pos x="T6" y="T7"/>
                </a:cxn>
                <a:cxn ang="0">
                  <a:pos x="T8" y="T9"/>
                </a:cxn>
                <a:cxn ang="0">
                  <a:pos x="T10" y="T11"/>
                </a:cxn>
              </a:cxnLst>
              <a:rect l="0" t="0" r="r" b="b"/>
              <a:pathLst>
                <a:path w="72" h="70">
                  <a:moveTo>
                    <a:pt x="0" y="39"/>
                  </a:moveTo>
                  <a:cubicBezTo>
                    <a:pt x="21" y="70"/>
                    <a:pt x="21" y="70"/>
                    <a:pt x="21" y="70"/>
                  </a:cubicBezTo>
                  <a:cubicBezTo>
                    <a:pt x="31" y="70"/>
                    <a:pt x="42" y="70"/>
                    <a:pt x="52" y="70"/>
                  </a:cubicBezTo>
                  <a:cubicBezTo>
                    <a:pt x="72" y="39"/>
                    <a:pt x="72" y="39"/>
                    <a:pt x="72" y="39"/>
                  </a:cubicBezTo>
                  <a:cubicBezTo>
                    <a:pt x="37" y="0"/>
                    <a:pt x="37" y="0"/>
                    <a:pt x="37" y="0"/>
                  </a:cubicBezTo>
                  <a:cubicBezTo>
                    <a:pt x="0" y="39"/>
                    <a:pt x="0" y="39"/>
                    <a:pt x="0" y="39"/>
                  </a:cubicBezTo>
                </a:path>
              </a:pathLst>
            </a:custGeom>
            <a:solidFill>
              <a:srgbClr val="34343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3" name="Freeform 125"/>
            <p:cNvSpPr>
              <a:spLocks/>
            </p:cNvSpPr>
            <p:nvPr/>
          </p:nvSpPr>
          <p:spPr bwMode="auto">
            <a:xfrm>
              <a:off x="6173788" y="3329782"/>
              <a:ext cx="142875" cy="322263"/>
            </a:xfrm>
            <a:custGeom>
              <a:avLst/>
              <a:gdLst>
                <a:gd name="T0" fmla="*/ 29 w 90"/>
                <a:gd name="T1" fmla="*/ 0 h 203"/>
                <a:gd name="T2" fmla="*/ 0 w 90"/>
                <a:gd name="T3" fmla="*/ 203 h 203"/>
                <a:gd name="T4" fmla="*/ 90 w 90"/>
                <a:gd name="T5" fmla="*/ 203 h 203"/>
                <a:gd name="T6" fmla="*/ 60 w 90"/>
                <a:gd name="T7" fmla="*/ 0 h 203"/>
                <a:gd name="T8" fmla="*/ 29 w 90"/>
                <a:gd name="T9" fmla="*/ 0 h 203"/>
              </a:gdLst>
              <a:ahLst/>
              <a:cxnLst>
                <a:cxn ang="0">
                  <a:pos x="T0" y="T1"/>
                </a:cxn>
                <a:cxn ang="0">
                  <a:pos x="T2" y="T3"/>
                </a:cxn>
                <a:cxn ang="0">
                  <a:pos x="T4" y="T5"/>
                </a:cxn>
                <a:cxn ang="0">
                  <a:pos x="T6" y="T7"/>
                </a:cxn>
                <a:cxn ang="0">
                  <a:pos x="T8" y="T9"/>
                </a:cxn>
              </a:cxnLst>
              <a:rect l="0" t="0" r="r" b="b"/>
              <a:pathLst>
                <a:path w="90" h="203">
                  <a:moveTo>
                    <a:pt x="29" y="0"/>
                  </a:moveTo>
                  <a:lnTo>
                    <a:pt x="0" y="203"/>
                  </a:lnTo>
                  <a:lnTo>
                    <a:pt x="90" y="203"/>
                  </a:lnTo>
                  <a:lnTo>
                    <a:pt x="60" y="0"/>
                  </a:lnTo>
                  <a:lnTo>
                    <a:pt x="29" y="0"/>
                  </a:lnTo>
                  <a:close/>
                </a:path>
              </a:pathLst>
            </a:custGeom>
            <a:solidFill>
              <a:srgbClr val="34343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4" name="Freeform 126"/>
            <p:cNvSpPr>
              <a:spLocks/>
            </p:cNvSpPr>
            <p:nvPr/>
          </p:nvSpPr>
          <p:spPr bwMode="auto">
            <a:xfrm>
              <a:off x="6173788" y="3329782"/>
              <a:ext cx="142875" cy="322263"/>
            </a:xfrm>
            <a:custGeom>
              <a:avLst/>
              <a:gdLst>
                <a:gd name="T0" fmla="*/ 29 w 90"/>
                <a:gd name="T1" fmla="*/ 0 h 203"/>
                <a:gd name="T2" fmla="*/ 0 w 90"/>
                <a:gd name="T3" fmla="*/ 203 h 203"/>
                <a:gd name="T4" fmla="*/ 90 w 90"/>
                <a:gd name="T5" fmla="*/ 203 h 203"/>
                <a:gd name="T6" fmla="*/ 60 w 90"/>
                <a:gd name="T7" fmla="*/ 0 h 203"/>
                <a:gd name="T8" fmla="*/ 29 w 90"/>
                <a:gd name="T9" fmla="*/ 0 h 203"/>
              </a:gdLst>
              <a:ahLst/>
              <a:cxnLst>
                <a:cxn ang="0">
                  <a:pos x="T0" y="T1"/>
                </a:cxn>
                <a:cxn ang="0">
                  <a:pos x="T2" y="T3"/>
                </a:cxn>
                <a:cxn ang="0">
                  <a:pos x="T4" y="T5"/>
                </a:cxn>
                <a:cxn ang="0">
                  <a:pos x="T6" y="T7"/>
                </a:cxn>
                <a:cxn ang="0">
                  <a:pos x="T8" y="T9"/>
                </a:cxn>
              </a:cxnLst>
              <a:rect l="0" t="0" r="r" b="b"/>
              <a:pathLst>
                <a:path w="90" h="203">
                  <a:moveTo>
                    <a:pt x="29" y="0"/>
                  </a:moveTo>
                  <a:lnTo>
                    <a:pt x="0" y="203"/>
                  </a:lnTo>
                  <a:lnTo>
                    <a:pt x="90" y="203"/>
                  </a:lnTo>
                  <a:lnTo>
                    <a:pt x="60" y="0"/>
                  </a:lnTo>
                  <a:lnTo>
                    <a:pt x="29"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5" name="Freeform 127"/>
            <p:cNvSpPr>
              <a:spLocks/>
            </p:cNvSpPr>
            <p:nvPr/>
          </p:nvSpPr>
          <p:spPr bwMode="auto">
            <a:xfrm>
              <a:off x="6099175" y="3050382"/>
              <a:ext cx="146050" cy="282575"/>
            </a:xfrm>
            <a:custGeom>
              <a:avLst/>
              <a:gdLst>
                <a:gd name="T0" fmla="*/ 7 w 92"/>
                <a:gd name="T1" fmla="*/ 0 h 178"/>
                <a:gd name="T2" fmla="*/ 0 w 92"/>
                <a:gd name="T3" fmla="*/ 28 h 178"/>
                <a:gd name="T4" fmla="*/ 21 w 92"/>
                <a:gd name="T5" fmla="*/ 178 h 178"/>
                <a:gd name="T6" fmla="*/ 92 w 92"/>
                <a:gd name="T7" fmla="*/ 105 h 178"/>
                <a:gd name="T8" fmla="*/ 7 w 92"/>
                <a:gd name="T9" fmla="*/ 0 h 178"/>
              </a:gdLst>
              <a:ahLst/>
              <a:cxnLst>
                <a:cxn ang="0">
                  <a:pos x="T0" y="T1"/>
                </a:cxn>
                <a:cxn ang="0">
                  <a:pos x="T2" y="T3"/>
                </a:cxn>
                <a:cxn ang="0">
                  <a:pos x="T4" y="T5"/>
                </a:cxn>
                <a:cxn ang="0">
                  <a:pos x="T6" y="T7"/>
                </a:cxn>
                <a:cxn ang="0">
                  <a:pos x="T8" y="T9"/>
                </a:cxn>
              </a:cxnLst>
              <a:rect l="0" t="0" r="r" b="b"/>
              <a:pathLst>
                <a:path w="92" h="178">
                  <a:moveTo>
                    <a:pt x="7" y="0"/>
                  </a:moveTo>
                  <a:lnTo>
                    <a:pt x="0" y="28"/>
                  </a:lnTo>
                  <a:lnTo>
                    <a:pt x="21" y="178"/>
                  </a:lnTo>
                  <a:lnTo>
                    <a:pt x="92" y="105"/>
                  </a:lnTo>
                  <a:lnTo>
                    <a:pt x="7" y="0"/>
                  </a:lnTo>
                  <a:close/>
                </a:path>
              </a:pathLst>
            </a:custGeom>
            <a:solidFill>
              <a:srgbClr val="EDEDE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6" name="Freeform 128"/>
            <p:cNvSpPr>
              <a:spLocks/>
            </p:cNvSpPr>
            <p:nvPr/>
          </p:nvSpPr>
          <p:spPr bwMode="auto">
            <a:xfrm>
              <a:off x="6099175" y="3050382"/>
              <a:ext cx="146050" cy="282575"/>
            </a:xfrm>
            <a:custGeom>
              <a:avLst/>
              <a:gdLst>
                <a:gd name="T0" fmla="*/ 7 w 92"/>
                <a:gd name="T1" fmla="*/ 0 h 178"/>
                <a:gd name="T2" fmla="*/ 0 w 92"/>
                <a:gd name="T3" fmla="*/ 28 h 178"/>
                <a:gd name="T4" fmla="*/ 21 w 92"/>
                <a:gd name="T5" fmla="*/ 178 h 178"/>
                <a:gd name="T6" fmla="*/ 92 w 92"/>
                <a:gd name="T7" fmla="*/ 105 h 178"/>
                <a:gd name="T8" fmla="*/ 7 w 92"/>
                <a:gd name="T9" fmla="*/ 0 h 178"/>
              </a:gdLst>
              <a:ahLst/>
              <a:cxnLst>
                <a:cxn ang="0">
                  <a:pos x="T0" y="T1"/>
                </a:cxn>
                <a:cxn ang="0">
                  <a:pos x="T2" y="T3"/>
                </a:cxn>
                <a:cxn ang="0">
                  <a:pos x="T4" y="T5"/>
                </a:cxn>
                <a:cxn ang="0">
                  <a:pos x="T6" y="T7"/>
                </a:cxn>
                <a:cxn ang="0">
                  <a:pos x="T8" y="T9"/>
                </a:cxn>
              </a:cxnLst>
              <a:rect l="0" t="0" r="r" b="b"/>
              <a:pathLst>
                <a:path w="92" h="178">
                  <a:moveTo>
                    <a:pt x="7" y="0"/>
                  </a:moveTo>
                  <a:lnTo>
                    <a:pt x="0" y="28"/>
                  </a:lnTo>
                  <a:lnTo>
                    <a:pt x="21" y="178"/>
                  </a:lnTo>
                  <a:lnTo>
                    <a:pt x="92" y="105"/>
                  </a:lnTo>
                  <a:lnTo>
                    <a:pt x="7"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7" name="Freeform 129"/>
            <p:cNvSpPr>
              <a:spLocks/>
            </p:cNvSpPr>
            <p:nvPr/>
          </p:nvSpPr>
          <p:spPr bwMode="auto">
            <a:xfrm>
              <a:off x="6110288" y="2993232"/>
              <a:ext cx="268288" cy="93663"/>
            </a:xfrm>
            <a:custGeom>
              <a:avLst/>
              <a:gdLst>
                <a:gd name="T0" fmla="*/ 0 w 167"/>
                <a:gd name="T1" fmla="*/ 0 h 58"/>
                <a:gd name="T2" fmla="*/ 0 w 167"/>
                <a:gd name="T3" fmla="*/ 6 h 58"/>
                <a:gd name="T4" fmla="*/ 83 w 167"/>
                <a:gd name="T5" fmla="*/ 58 h 58"/>
                <a:gd name="T6" fmla="*/ 85 w 167"/>
                <a:gd name="T7" fmla="*/ 58 h 58"/>
                <a:gd name="T8" fmla="*/ 167 w 167"/>
                <a:gd name="T9" fmla="*/ 9 h 58"/>
                <a:gd name="T10" fmla="*/ 167 w 167"/>
                <a:gd name="T11" fmla="*/ 0 h 58"/>
                <a:gd name="T12" fmla="*/ 0 w 167"/>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67" h="58">
                  <a:moveTo>
                    <a:pt x="0" y="0"/>
                  </a:moveTo>
                  <a:cubicBezTo>
                    <a:pt x="0" y="6"/>
                    <a:pt x="0" y="6"/>
                    <a:pt x="0" y="6"/>
                  </a:cubicBezTo>
                  <a:cubicBezTo>
                    <a:pt x="0" y="6"/>
                    <a:pt x="43" y="56"/>
                    <a:pt x="83" y="58"/>
                  </a:cubicBezTo>
                  <a:cubicBezTo>
                    <a:pt x="84" y="58"/>
                    <a:pt x="85" y="58"/>
                    <a:pt x="85" y="58"/>
                  </a:cubicBezTo>
                  <a:cubicBezTo>
                    <a:pt x="125" y="58"/>
                    <a:pt x="167" y="9"/>
                    <a:pt x="167" y="9"/>
                  </a:cubicBezTo>
                  <a:cubicBezTo>
                    <a:pt x="167" y="0"/>
                    <a:pt x="167" y="0"/>
                    <a:pt x="167" y="0"/>
                  </a:cubicBezTo>
                  <a:cubicBezTo>
                    <a:pt x="0" y="0"/>
                    <a:pt x="0" y="0"/>
                    <a:pt x="0" y="0"/>
                  </a:cubicBezTo>
                </a:path>
              </a:pathLst>
            </a:custGeom>
            <a:solidFill>
              <a:srgbClr val="AF8E6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8" name="Freeform 130"/>
            <p:cNvSpPr>
              <a:spLocks/>
            </p:cNvSpPr>
            <p:nvPr/>
          </p:nvSpPr>
          <p:spPr bwMode="auto">
            <a:xfrm>
              <a:off x="5834063" y="2296319"/>
              <a:ext cx="822325" cy="760413"/>
            </a:xfrm>
            <a:custGeom>
              <a:avLst/>
              <a:gdLst>
                <a:gd name="T0" fmla="*/ 256 w 513"/>
                <a:gd name="T1" fmla="*/ 0 h 473"/>
                <a:gd name="T2" fmla="*/ 115 w 513"/>
                <a:gd name="T3" fmla="*/ 378 h 473"/>
                <a:gd name="T4" fmla="*/ 256 w 513"/>
                <a:gd name="T5" fmla="*/ 473 h 473"/>
                <a:gd name="T6" fmla="*/ 398 w 513"/>
                <a:gd name="T7" fmla="*/ 378 h 473"/>
                <a:gd name="T8" fmla="*/ 256 w 513"/>
                <a:gd name="T9" fmla="*/ 0 h 473"/>
              </a:gdLst>
              <a:ahLst/>
              <a:cxnLst>
                <a:cxn ang="0">
                  <a:pos x="T0" y="T1"/>
                </a:cxn>
                <a:cxn ang="0">
                  <a:pos x="T2" y="T3"/>
                </a:cxn>
                <a:cxn ang="0">
                  <a:pos x="T4" y="T5"/>
                </a:cxn>
                <a:cxn ang="0">
                  <a:pos x="T6" y="T7"/>
                </a:cxn>
                <a:cxn ang="0">
                  <a:pos x="T8" y="T9"/>
                </a:cxn>
              </a:cxnLst>
              <a:rect l="0" t="0" r="r" b="b"/>
              <a:pathLst>
                <a:path w="513" h="473">
                  <a:moveTo>
                    <a:pt x="256" y="0"/>
                  </a:moveTo>
                  <a:cubicBezTo>
                    <a:pt x="0" y="0"/>
                    <a:pt x="98" y="351"/>
                    <a:pt x="115" y="378"/>
                  </a:cubicBezTo>
                  <a:cubicBezTo>
                    <a:pt x="134" y="408"/>
                    <a:pt x="215" y="473"/>
                    <a:pt x="256" y="473"/>
                  </a:cubicBezTo>
                  <a:cubicBezTo>
                    <a:pt x="298" y="473"/>
                    <a:pt x="379" y="408"/>
                    <a:pt x="398" y="378"/>
                  </a:cubicBezTo>
                  <a:cubicBezTo>
                    <a:pt x="415" y="351"/>
                    <a:pt x="513" y="0"/>
                    <a:pt x="256" y="0"/>
                  </a:cubicBezTo>
                  <a:close/>
                </a:path>
              </a:pathLst>
            </a:custGeom>
            <a:solidFill>
              <a:srgbClr val="DBB18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9" name="Freeform 131"/>
            <p:cNvSpPr>
              <a:spLocks noEditPoints="1"/>
            </p:cNvSpPr>
            <p:nvPr/>
          </p:nvSpPr>
          <p:spPr bwMode="auto">
            <a:xfrm>
              <a:off x="5916613" y="2201069"/>
              <a:ext cx="625475" cy="582613"/>
            </a:xfrm>
            <a:custGeom>
              <a:avLst/>
              <a:gdLst>
                <a:gd name="T0" fmla="*/ 93 w 390"/>
                <a:gd name="T1" fmla="*/ 68 h 363"/>
                <a:gd name="T2" fmla="*/ 390 w 390"/>
                <a:gd name="T3" fmla="*/ 66 h 363"/>
                <a:gd name="T4" fmla="*/ 374 w 390"/>
                <a:gd name="T5" fmla="*/ 357 h 363"/>
                <a:gd name="T6" fmla="*/ 374 w 390"/>
                <a:gd name="T7" fmla="*/ 357 h 363"/>
                <a:gd name="T8" fmla="*/ 374 w 390"/>
                <a:gd name="T9" fmla="*/ 360 h 363"/>
                <a:gd name="T10" fmla="*/ 372 w 390"/>
                <a:gd name="T11" fmla="*/ 363 h 363"/>
                <a:gd name="T12" fmla="*/ 367 w 390"/>
                <a:gd name="T13" fmla="*/ 362 h 363"/>
                <a:gd name="T14" fmla="*/ 366 w 390"/>
                <a:gd name="T15" fmla="*/ 361 h 363"/>
                <a:gd name="T16" fmla="*/ 366 w 390"/>
                <a:gd name="T17" fmla="*/ 339 h 363"/>
                <a:gd name="T18" fmla="*/ 371 w 390"/>
                <a:gd name="T19" fmla="*/ 307 h 363"/>
                <a:gd name="T20" fmla="*/ 327 w 390"/>
                <a:gd name="T21" fmla="*/ 183 h 363"/>
                <a:gd name="T22" fmla="*/ 318 w 390"/>
                <a:gd name="T23" fmla="*/ 171 h 363"/>
                <a:gd name="T24" fmla="*/ 307 w 390"/>
                <a:gd name="T25" fmla="*/ 158 h 363"/>
                <a:gd name="T26" fmla="*/ 301 w 390"/>
                <a:gd name="T27" fmla="*/ 154 h 363"/>
                <a:gd name="T28" fmla="*/ 212 w 390"/>
                <a:gd name="T29" fmla="*/ 168 h 363"/>
                <a:gd name="T30" fmla="*/ 129 w 390"/>
                <a:gd name="T31" fmla="*/ 186 h 363"/>
                <a:gd name="T32" fmla="*/ 93 w 390"/>
                <a:gd name="T33" fmla="*/ 176 h 363"/>
                <a:gd name="T34" fmla="*/ 45 w 390"/>
                <a:gd name="T35" fmla="*/ 315 h 363"/>
                <a:gd name="T36" fmla="*/ 48 w 390"/>
                <a:gd name="T37" fmla="*/ 339 h 363"/>
                <a:gd name="T38" fmla="*/ 48 w 390"/>
                <a:gd name="T39" fmla="*/ 361 h 363"/>
                <a:gd name="T40" fmla="*/ 48 w 390"/>
                <a:gd name="T41" fmla="*/ 362 h 363"/>
                <a:gd name="T42" fmla="*/ 43 w 390"/>
                <a:gd name="T43" fmla="*/ 363 h 363"/>
                <a:gd name="T44" fmla="*/ 41 w 390"/>
                <a:gd name="T45" fmla="*/ 360 h 363"/>
                <a:gd name="T46" fmla="*/ 40 w 390"/>
                <a:gd name="T47" fmla="*/ 351 h 363"/>
                <a:gd name="T48" fmla="*/ 38 w 390"/>
                <a:gd name="T49" fmla="*/ 338 h 363"/>
                <a:gd name="T50" fmla="*/ 93 w 390"/>
                <a:gd name="T51" fmla="*/ 68 h 363"/>
                <a:gd name="T52" fmla="*/ 224 w 390"/>
                <a:gd name="T53" fmla="*/ 135 h 363"/>
                <a:gd name="T54" fmla="*/ 228 w 390"/>
                <a:gd name="T55" fmla="*/ 134 h 363"/>
                <a:gd name="T56" fmla="*/ 222 w 390"/>
                <a:gd name="T57" fmla="*/ 135 h 363"/>
                <a:gd name="T58" fmla="*/ 224 w 390"/>
                <a:gd name="T59" fmla="*/ 135 h 3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90" h="363">
                  <a:moveTo>
                    <a:pt x="93" y="68"/>
                  </a:moveTo>
                  <a:cubicBezTo>
                    <a:pt x="179" y="0"/>
                    <a:pt x="350" y="10"/>
                    <a:pt x="390" y="66"/>
                  </a:cubicBezTo>
                  <a:cubicBezTo>
                    <a:pt x="374" y="123"/>
                    <a:pt x="386" y="276"/>
                    <a:pt x="374" y="357"/>
                  </a:cubicBezTo>
                  <a:cubicBezTo>
                    <a:pt x="374" y="357"/>
                    <a:pt x="374" y="357"/>
                    <a:pt x="374" y="357"/>
                  </a:cubicBezTo>
                  <a:cubicBezTo>
                    <a:pt x="374" y="358"/>
                    <a:pt x="374" y="359"/>
                    <a:pt x="374" y="360"/>
                  </a:cubicBezTo>
                  <a:cubicBezTo>
                    <a:pt x="373" y="360"/>
                    <a:pt x="372" y="362"/>
                    <a:pt x="372" y="363"/>
                  </a:cubicBezTo>
                  <a:cubicBezTo>
                    <a:pt x="371" y="363"/>
                    <a:pt x="368" y="363"/>
                    <a:pt x="367" y="362"/>
                  </a:cubicBezTo>
                  <a:cubicBezTo>
                    <a:pt x="367" y="362"/>
                    <a:pt x="366" y="361"/>
                    <a:pt x="366" y="361"/>
                  </a:cubicBezTo>
                  <a:cubicBezTo>
                    <a:pt x="366" y="354"/>
                    <a:pt x="366" y="340"/>
                    <a:pt x="366" y="339"/>
                  </a:cubicBezTo>
                  <a:cubicBezTo>
                    <a:pt x="367" y="328"/>
                    <a:pt x="370" y="318"/>
                    <a:pt x="371" y="307"/>
                  </a:cubicBezTo>
                  <a:cubicBezTo>
                    <a:pt x="363" y="255"/>
                    <a:pt x="339" y="245"/>
                    <a:pt x="327" y="183"/>
                  </a:cubicBezTo>
                  <a:cubicBezTo>
                    <a:pt x="324" y="179"/>
                    <a:pt x="321" y="175"/>
                    <a:pt x="318" y="171"/>
                  </a:cubicBezTo>
                  <a:cubicBezTo>
                    <a:pt x="315" y="167"/>
                    <a:pt x="311" y="162"/>
                    <a:pt x="307" y="158"/>
                  </a:cubicBezTo>
                  <a:cubicBezTo>
                    <a:pt x="305" y="157"/>
                    <a:pt x="303" y="156"/>
                    <a:pt x="301" y="154"/>
                  </a:cubicBezTo>
                  <a:cubicBezTo>
                    <a:pt x="254" y="137"/>
                    <a:pt x="256" y="150"/>
                    <a:pt x="212" y="168"/>
                  </a:cubicBezTo>
                  <a:cubicBezTo>
                    <a:pt x="195" y="175"/>
                    <a:pt x="148" y="188"/>
                    <a:pt x="129" y="186"/>
                  </a:cubicBezTo>
                  <a:cubicBezTo>
                    <a:pt x="121" y="186"/>
                    <a:pt x="94" y="183"/>
                    <a:pt x="93" y="176"/>
                  </a:cubicBezTo>
                  <a:cubicBezTo>
                    <a:pt x="58" y="230"/>
                    <a:pt x="55" y="269"/>
                    <a:pt x="45" y="315"/>
                  </a:cubicBezTo>
                  <a:cubicBezTo>
                    <a:pt x="46" y="323"/>
                    <a:pt x="48" y="331"/>
                    <a:pt x="48" y="339"/>
                  </a:cubicBezTo>
                  <a:cubicBezTo>
                    <a:pt x="48" y="340"/>
                    <a:pt x="49" y="354"/>
                    <a:pt x="48" y="361"/>
                  </a:cubicBezTo>
                  <a:cubicBezTo>
                    <a:pt x="48" y="361"/>
                    <a:pt x="48" y="362"/>
                    <a:pt x="48" y="362"/>
                  </a:cubicBezTo>
                  <a:cubicBezTo>
                    <a:pt x="47" y="363"/>
                    <a:pt x="43" y="363"/>
                    <a:pt x="43" y="363"/>
                  </a:cubicBezTo>
                  <a:cubicBezTo>
                    <a:pt x="43" y="362"/>
                    <a:pt x="41" y="360"/>
                    <a:pt x="41" y="360"/>
                  </a:cubicBezTo>
                  <a:cubicBezTo>
                    <a:pt x="40" y="356"/>
                    <a:pt x="40" y="354"/>
                    <a:pt x="40" y="351"/>
                  </a:cubicBezTo>
                  <a:cubicBezTo>
                    <a:pt x="39" y="347"/>
                    <a:pt x="39" y="342"/>
                    <a:pt x="38" y="338"/>
                  </a:cubicBezTo>
                  <a:cubicBezTo>
                    <a:pt x="25" y="288"/>
                    <a:pt x="0" y="89"/>
                    <a:pt x="93" y="68"/>
                  </a:cubicBezTo>
                  <a:close/>
                  <a:moveTo>
                    <a:pt x="224" y="135"/>
                  </a:moveTo>
                  <a:cubicBezTo>
                    <a:pt x="225" y="135"/>
                    <a:pt x="227" y="134"/>
                    <a:pt x="228" y="134"/>
                  </a:cubicBezTo>
                  <a:cubicBezTo>
                    <a:pt x="226" y="134"/>
                    <a:pt x="224" y="135"/>
                    <a:pt x="222" y="135"/>
                  </a:cubicBezTo>
                  <a:cubicBezTo>
                    <a:pt x="222" y="135"/>
                    <a:pt x="223" y="135"/>
                    <a:pt x="224" y="135"/>
                  </a:cubicBezTo>
                  <a:close/>
                </a:path>
              </a:pathLst>
            </a:custGeom>
            <a:solidFill>
              <a:srgbClr val="34343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80" name="Freeform 132"/>
            <p:cNvSpPr>
              <a:spLocks/>
            </p:cNvSpPr>
            <p:nvPr/>
          </p:nvSpPr>
          <p:spPr bwMode="auto">
            <a:xfrm>
              <a:off x="6245225" y="3050382"/>
              <a:ext cx="141288" cy="284163"/>
            </a:xfrm>
            <a:custGeom>
              <a:avLst/>
              <a:gdLst>
                <a:gd name="T0" fmla="*/ 84 w 89"/>
                <a:gd name="T1" fmla="*/ 0 h 179"/>
                <a:gd name="T2" fmla="*/ 89 w 89"/>
                <a:gd name="T3" fmla="*/ 28 h 179"/>
                <a:gd name="T4" fmla="*/ 70 w 89"/>
                <a:gd name="T5" fmla="*/ 179 h 179"/>
                <a:gd name="T6" fmla="*/ 0 w 89"/>
                <a:gd name="T7" fmla="*/ 105 h 179"/>
                <a:gd name="T8" fmla="*/ 84 w 89"/>
                <a:gd name="T9" fmla="*/ 0 h 179"/>
              </a:gdLst>
              <a:ahLst/>
              <a:cxnLst>
                <a:cxn ang="0">
                  <a:pos x="T0" y="T1"/>
                </a:cxn>
                <a:cxn ang="0">
                  <a:pos x="T2" y="T3"/>
                </a:cxn>
                <a:cxn ang="0">
                  <a:pos x="T4" y="T5"/>
                </a:cxn>
                <a:cxn ang="0">
                  <a:pos x="T6" y="T7"/>
                </a:cxn>
                <a:cxn ang="0">
                  <a:pos x="T8" y="T9"/>
                </a:cxn>
              </a:cxnLst>
              <a:rect l="0" t="0" r="r" b="b"/>
              <a:pathLst>
                <a:path w="89" h="179">
                  <a:moveTo>
                    <a:pt x="84" y="0"/>
                  </a:moveTo>
                  <a:lnTo>
                    <a:pt x="89" y="28"/>
                  </a:lnTo>
                  <a:lnTo>
                    <a:pt x="70" y="179"/>
                  </a:lnTo>
                  <a:lnTo>
                    <a:pt x="0" y="105"/>
                  </a:lnTo>
                  <a:lnTo>
                    <a:pt x="84" y="0"/>
                  </a:lnTo>
                  <a:close/>
                </a:path>
              </a:pathLst>
            </a:custGeom>
            <a:solidFill>
              <a:srgbClr val="EDEDE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81" name="Freeform 133"/>
            <p:cNvSpPr>
              <a:spLocks/>
            </p:cNvSpPr>
            <p:nvPr/>
          </p:nvSpPr>
          <p:spPr bwMode="auto">
            <a:xfrm>
              <a:off x="6245225" y="3050382"/>
              <a:ext cx="141288" cy="284163"/>
            </a:xfrm>
            <a:custGeom>
              <a:avLst/>
              <a:gdLst>
                <a:gd name="T0" fmla="*/ 84 w 89"/>
                <a:gd name="T1" fmla="*/ 0 h 179"/>
                <a:gd name="T2" fmla="*/ 89 w 89"/>
                <a:gd name="T3" fmla="*/ 28 h 179"/>
                <a:gd name="T4" fmla="*/ 70 w 89"/>
                <a:gd name="T5" fmla="*/ 179 h 179"/>
                <a:gd name="T6" fmla="*/ 0 w 89"/>
                <a:gd name="T7" fmla="*/ 105 h 179"/>
                <a:gd name="T8" fmla="*/ 84 w 89"/>
                <a:gd name="T9" fmla="*/ 0 h 179"/>
              </a:gdLst>
              <a:ahLst/>
              <a:cxnLst>
                <a:cxn ang="0">
                  <a:pos x="T0" y="T1"/>
                </a:cxn>
                <a:cxn ang="0">
                  <a:pos x="T2" y="T3"/>
                </a:cxn>
                <a:cxn ang="0">
                  <a:pos x="T4" y="T5"/>
                </a:cxn>
                <a:cxn ang="0">
                  <a:pos x="T6" y="T7"/>
                </a:cxn>
                <a:cxn ang="0">
                  <a:pos x="T8" y="T9"/>
                </a:cxn>
              </a:cxnLst>
              <a:rect l="0" t="0" r="r" b="b"/>
              <a:pathLst>
                <a:path w="89" h="179">
                  <a:moveTo>
                    <a:pt x="84" y="0"/>
                  </a:moveTo>
                  <a:lnTo>
                    <a:pt x="89" y="28"/>
                  </a:lnTo>
                  <a:lnTo>
                    <a:pt x="70" y="179"/>
                  </a:lnTo>
                  <a:lnTo>
                    <a:pt x="0" y="105"/>
                  </a:lnTo>
                  <a:lnTo>
                    <a:pt x="84"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82" name="Freeform 134"/>
            <p:cNvSpPr>
              <a:spLocks/>
            </p:cNvSpPr>
            <p:nvPr/>
          </p:nvSpPr>
          <p:spPr bwMode="auto">
            <a:xfrm>
              <a:off x="6110288" y="3045619"/>
              <a:ext cx="268288" cy="171450"/>
            </a:xfrm>
            <a:custGeom>
              <a:avLst/>
              <a:gdLst>
                <a:gd name="T0" fmla="*/ 169 w 169"/>
                <a:gd name="T1" fmla="*/ 0 h 108"/>
                <a:gd name="T2" fmla="*/ 85 w 169"/>
                <a:gd name="T3" fmla="*/ 105 h 108"/>
                <a:gd name="T4" fmla="*/ 0 w 169"/>
                <a:gd name="T5" fmla="*/ 0 h 108"/>
                <a:gd name="T6" fmla="*/ 0 w 169"/>
                <a:gd name="T7" fmla="*/ 3 h 108"/>
                <a:gd name="T8" fmla="*/ 85 w 169"/>
                <a:gd name="T9" fmla="*/ 108 h 108"/>
                <a:gd name="T10" fmla="*/ 85 w 169"/>
                <a:gd name="T11" fmla="*/ 108 h 108"/>
                <a:gd name="T12" fmla="*/ 169 w 169"/>
                <a:gd name="T13" fmla="*/ 3 h 108"/>
                <a:gd name="T14" fmla="*/ 169 w 169"/>
                <a:gd name="T15" fmla="*/ 0 h 1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9" h="108">
                  <a:moveTo>
                    <a:pt x="169" y="0"/>
                  </a:moveTo>
                  <a:lnTo>
                    <a:pt x="85" y="105"/>
                  </a:lnTo>
                  <a:lnTo>
                    <a:pt x="0" y="0"/>
                  </a:lnTo>
                  <a:lnTo>
                    <a:pt x="0" y="3"/>
                  </a:lnTo>
                  <a:lnTo>
                    <a:pt x="85" y="108"/>
                  </a:lnTo>
                  <a:lnTo>
                    <a:pt x="85" y="108"/>
                  </a:lnTo>
                  <a:lnTo>
                    <a:pt x="169" y="3"/>
                  </a:lnTo>
                  <a:lnTo>
                    <a:pt x="169" y="0"/>
                  </a:lnTo>
                  <a:close/>
                </a:path>
              </a:pathLst>
            </a:custGeom>
            <a:solidFill>
              <a:srgbClr val="D0A88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83" name="Freeform 135"/>
            <p:cNvSpPr>
              <a:spLocks/>
            </p:cNvSpPr>
            <p:nvPr/>
          </p:nvSpPr>
          <p:spPr bwMode="auto">
            <a:xfrm>
              <a:off x="6110288" y="3045619"/>
              <a:ext cx="268288" cy="171450"/>
            </a:xfrm>
            <a:custGeom>
              <a:avLst/>
              <a:gdLst>
                <a:gd name="T0" fmla="*/ 169 w 169"/>
                <a:gd name="T1" fmla="*/ 0 h 108"/>
                <a:gd name="T2" fmla="*/ 85 w 169"/>
                <a:gd name="T3" fmla="*/ 105 h 108"/>
                <a:gd name="T4" fmla="*/ 0 w 169"/>
                <a:gd name="T5" fmla="*/ 0 h 108"/>
                <a:gd name="T6" fmla="*/ 0 w 169"/>
                <a:gd name="T7" fmla="*/ 3 h 108"/>
                <a:gd name="T8" fmla="*/ 85 w 169"/>
                <a:gd name="T9" fmla="*/ 108 h 108"/>
                <a:gd name="T10" fmla="*/ 85 w 169"/>
                <a:gd name="T11" fmla="*/ 108 h 108"/>
                <a:gd name="T12" fmla="*/ 169 w 169"/>
                <a:gd name="T13" fmla="*/ 3 h 108"/>
                <a:gd name="T14" fmla="*/ 169 w 169"/>
                <a:gd name="T15" fmla="*/ 0 h 1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9" h="108">
                  <a:moveTo>
                    <a:pt x="169" y="0"/>
                  </a:moveTo>
                  <a:lnTo>
                    <a:pt x="85" y="105"/>
                  </a:lnTo>
                  <a:lnTo>
                    <a:pt x="0" y="0"/>
                  </a:lnTo>
                  <a:lnTo>
                    <a:pt x="0" y="3"/>
                  </a:lnTo>
                  <a:lnTo>
                    <a:pt x="85" y="108"/>
                  </a:lnTo>
                  <a:lnTo>
                    <a:pt x="85" y="108"/>
                  </a:lnTo>
                  <a:lnTo>
                    <a:pt x="169" y="3"/>
                  </a:lnTo>
                  <a:lnTo>
                    <a:pt x="169"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84" name="Freeform 136"/>
            <p:cNvSpPr>
              <a:spLocks noEditPoints="1"/>
            </p:cNvSpPr>
            <p:nvPr/>
          </p:nvSpPr>
          <p:spPr bwMode="auto">
            <a:xfrm>
              <a:off x="6219825" y="3329782"/>
              <a:ext cx="49213" cy="1588"/>
            </a:xfrm>
            <a:custGeom>
              <a:avLst/>
              <a:gdLst>
                <a:gd name="T0" fmla="*/ 0 w 31"/>
                <a:gd name="T1" fmla="*/ 0 h 1"/>
                <a:gd name="T2" fmla="*/ 0 w 31"/>
                <a:gd name="T3" fmla="*/ 1 h 1"/>
                <a:gd name="T4" fmla="*/ 0 w 31"/>
                <a:gd name="T5" fmla="*/ 1 h 1"/>
                <a:gd name="T6" fmla="*/ 0 w 31"/>
                <a:gd name="T7" fmla="*/ 0 h 1"/>
                <a:gd name="T8" fmla="*/ 31 w 31"/>
                <a:gd name="T9" fmla="*/ 0 h 1"/>
                <a:gd name="T10" fmla="*/ 31 w 31"/>
                <a:gd name="T11" fmla="*/ 0 h 1"/>
                <a:gd name="T12" fmla="*/ 31 w 31"/>
                <a:gd name="T13" fmla="*/ 1 h 1"/>
                <a:gd name="T14" fmla="*/ 31 w 31"/>
                <a:gd name="T15" fmla="*/ 1 h 1"/>
                <a:gd name="T16" fmla="*/ 31 w 31"/>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1">
                  <a:moveTo>
                    <a:pt x="0" y="0"/>
                  </a:moveTo>
                  <a:lnTo>
                    <a:pt x="0" y="1"/>
                  </a:lnTo>
                  <a:lnTo>
                    <a:pt x="0" y="1"/>
                  </a:lnTo>
                  <a:lnTo>
                    <a:pt x="0" y="0"/>
                  </a:lnTo>
                  <a:close/>
                  <a:moveTo>
                    <a:pt x="31" y="0"/>
                  </a:moveTo>
                  <a:lnTo>
                    <a:pt x="31" y="0"/>
                  </a:lnTo>
                  <a:lnTo>
                    <a:pt x="31" y="1"/>
                  </a:lnTo>
                  <a:lnTo>
                    <a:pt x="31" y="1"/>
                  </a:lnTo>
                  <a:lnTo>
                    <a:pt x="31" y="0"/>
                  </a:lnTo>
                  <a:close/>
                </a:path>
              </a:pathLst>
            </a:custGeom>
            <a:solidFill>
              <a:srgbClr val="E5E5E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85" name="Freeform 137"/>
            <p:cNvSpPr>
              <a:spLocks noEditPoints="1"/>
            </p:cNvSpPr>
            <p:nvPr/>
          </p:nvSpPr>
          <p:spPr bwMode="auto">
            <a:xfrm>
              <a:off x="6219825" y="3329782"/>
              <a:ext cx="49213" cy="1588"/>
            </a:xfrm>
            <a:custGeom>
              <a:avLst/>
              <a:gdLst>
                <a:gd name="T0" fmla="*/ 0 w 31"/>
                <a:gd name="T1" fmla="*/ 0 h 1"/>
                <a:gd name="T2" fmla="*/ 0 w 31"/>
                <a:gd name="T3" fmla="*/ 1 h 1"/>
                <a:gd name="T4" fmla="*/ 0 w 31"/>
                <a:gd name="T5" fmla="*/ 1 h 1"/>
                <a:gd name="T6" fmla="*/ 0 w 31"/>
                <a:gd name="T7" fmla="*/ 0 h 1"/>
                <a:gd name="T8" fmla="*/ 31 w 31"/>
                <a:gd name="T9" fmla="*/ 0 h 1"/>
                <a:gd name="T10" fmla="*/ 31 w 31"/>
                <a:gd name="T11" fmla="*/ 0 h 1"/>
                <a:gd name="T12" fmla="*/ 31 w 31"/>
                <a:gd name="T13" fmla="*/ 1 h 1"/>
                <a:gd name="T14" fmla="*/ 31 w 31"/>
                <a:gd name="T15" fmla="*/ 1 h 1"/>
                <a:gd name="T16" fmla="*/ 31 w 31"/>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1">
                  <a:moveTo>
                    <a:pt x="0" y="0"/>
                  </a:moveTo>
                  <a:lnTo>
                    <a:pt x="0" y="1"/>
                  </a:lnTo>
                  <a:lnTo>
                    <a:pt x="0" y="1"/>
                  </a:lnTo>
                  <a:lnTo>
                    <a:pt x="0" y="0"/>
                  </a:lnTo>
                  <a:moveTo>
                    <a:pt x="31" y="0"/>
                  </a:moveTo>
                  <a:lnTo>
                    <a:pt x="31" y="0"/>
                  </a:lnTo>
                  <a:lnTo>
                    <a:pt x="31" y="1"/>
                  </a:lnTo>
                  <a:lnTo>
                    <a:pt x="31" y="1"/>
                  </a:lnTo>
                  <a:lnTo>
                    <a:pt x="31"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86" name="Rectangle 138"/>
            <p:cNvSpPr>
              <a:spLocks noChangeArrowheads="1"/>
            </p:cNvSpPr>
            <p:nvPr/>
          </p:nvSpPr>
          <p:spPr bwMode="auto">
            <a:xfrm>
              <a:off x="6219825" y="3329782"/>
              <a:ext cx="49213" cy="1588"/>
            </a:xfrm>
            <a:prstGeom prst="rect">
              <a:avLst/>
            </a:prstGeom>
            <a:solidFill>
              <a:srgbClr val="2F2F2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87" name="Rectangle 139"/>
            <p:cNvSpPr>
              <a:spLocks noChangeArrowheads="1"/>
            </p:cNvSpPr>
            <p:nvPr/>
          </p:nvSpPr>
          <p:spPr bwMode="auto">
            <a:xfrm>
              <a:off x="6219825" y="3329782"/>
              <a:ext cx="49213" cy="1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88" name="Freeform 140"/>
            <p:cNvSpPr>
              <a:spLocks/>
            </p:cNvSpPr>
            <p:nvPr/>
          </p:nvSpPr>
          <p:spPr bwMode="auto">
            <a:xfrm>
              <a:off x="3990975" y="2572544"/>
              <a:ext cx="1246188" cy="565150"/>
            </a:xfrm>
            <a:custGeom>
              <a:avLst/>
              <a:gdLst>
                <a:gd name="T0" fmla="*/ 311 w 777"/>
                <a:gd name="T1" fmla="*/ 0 h 352"/>
                <a:gd name="T2" fmla="*/ 67 w 777"/>
                <a:gd name="T3" fmla="*/ 133 h 352"/>
                <a:gd name="T4" fmla="*/ 0 w 777"/>
                <a:gd name="T5" fmla="*/ 352 h 352"/>
                <a:gd name="T6" fmla="*/ 388 w 777"/>
                <a:gd name="T7" fmla="*/ 352 h 352"/>
                <a:gd name="T8" fmla="*/ 777 w 777"/>
                <a:gd name="T9" fmla="*/ 352 h 352"/>
                <a:gd name="T10" fmla="*/ 710 w 777"/>
                <a:gd name="T11" fmla="*/ 133 h 352"/>
                <a:gd name="T12" fmla="*/ 468 w 777"/>
                <a:gd name="T13" fmla="*/ 1 h 352"/>
                <a:gd name="T14" fmla="*/ 311 w 777"/>
                <a:gd name="T15" fmla="*/ 0 h 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7" h="352">
                  <a:moveTo>
                    <a:pt x="311" y="0"/>
                  </a:moveTo>
                  <a:cubicBezTo>
                    <a:pt x="139" y="75"/>
                    <a:pt x="87" y="115"/>
                    <a:pt x="67" y="133"/>
                  </a:cubicBezTo>
                  <a:cubicBezTo>
                    <a:pt x="36" y="161"/>
                    <a:pt x="18" y="264"/>
                    <a:pt x="0" y="352"/>
                  </a:cubicBezTo>
                  <a:cubicBezTo>
                    <a:pt x="388" y="352"/>
                    <a:pt x="388" y="352"/>
                    <a:pt x="388" y="352"/>
                  </a:cubicBezTo>
                  <a:cubicBezTo>
                    <a:pt x="777" y="352"/>
                    <a:pt x="777" y="352"/>
                    <a:pt x="777" y="352"/>
                  </a:cubicBezTo>
                  <a:cubicBezTo>
                    <a:pt x="758" y="264"/>
                    <a:pt x="741" y="161"/>
                    <a:pt x="710" y="133"/>
                  </a:cubicBezTo>
                  <a:cubicBezTo>
                    <a:pt x="689" y="115"/>
                    <a:pt x="640" y="76"/>
                    <a:pt x="468" y="1"/>
                  </a:cubicBezTo>
                  <a:cubicBezTo>
                    <a:pt x="311" y="0"/>
                    <a:pt x="311" y="0"/>
                    <a:pt x="311" y="0"/>
                  </a:cubicBezTo>
                </a:path>
              </a:pathLst>
            </a:custGeom>
            <a:solidFill>
              <a:srgbClr val="FFDEC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89" name="Freeform 141"/>
            <p:cNvSpPr>
              <a:spLocks/>
            </p:cNvSpPr>
            <p:nvPr/>
          </p:nvSpPr>
          <p:spPr bwMode="auto">
            <a:xfrm>
              <a:off x="3990975" y="2572544"/>
              <a:ext cx="1246188" cy="565150"/>
            </a:xfrm>
            <a:custGeom>
              <a:avLst/>
              <a:gdLst>
                <a:gd name="T0" fmla="*/ 311 w 777"/>
                <a:gd name="T1" fmla="*/ 0 h 352"/>
                <a:gd name="T2" fmla="*/ 67 w 777"/>
                <a:gd name="T3" fmla="*/ 133 h 352"/>
                <a:gd name="T4" fmla="*/ 0 w 777"/>
                <a:gd name="T5" fmla="*/ 352 h 352"/>
                <a:gd name="T6" fmla="*/ 388 w 777"/>
                <a:gd name="T7" fmla="*/ 352 h 352"/>
                <a:gd name="T8" fmla="*/ 777 w 777"/>
                <a:gd name="T9" fmla="*/ 352 h 352"/>
                <a:gd name="T10" fmla="*/ 710 w 777"/>
                <a:gd name="T11" fmla="*/ 133 h 352"/>
                <a:gd name="T12" fmla="*/ 468 w 777"/>
                <a:gd name="T13" fmla="*/ 1 h 352"/>
                <a:gd name="T14" fmla="*/ 311 w 777"/>
                <a:gd name="T15" fmla="*/ 0 h 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7" h="352">
                  <a:moveTo>
                    <a:pt x="311" y="0"/>
                  </a:moveTo>
                  <a:cubicBezTo>
                    <a:pt x="139" y="75"/>
                    <a:pt x="87" y="115"/>
                    <a:pt x="67" y="133"/>
                  </a:cubicBezTo>
                  <a:cubicBezTo>
                    <a:pt x="36" y="161"/>
                    <a:pt x="18" y="264"/>
                    <a:pt x="0" y="352"/>
                  </a:cubicBezTo>
                  <a:cubicBezTo>
                    <a:pt x="388" y="352"/>
                    <a:pt x="388" y="352"/>
                    <a:pt x="388" y="352"/>
                  </a:cubicBezTo>
                  <a:cubicBezTo>
                    <a:pt x="777" y="352"/>
                    <a:pt x="777" y="352"/>
                    <a:pt x="777" y="352"/>
                  </a:cubicBezTo>
                  <a:cubicBezTo>
                    <a:pt x="758" y="264"/>
                    <a:pt x="741" y="161"/>
                    <a:pt x="710" y="133"/>
                  </a:cubicBezTo>
                  <a:cubicBezTo>
                    <a:pt x="689" y="115"/>
                    <a:pt x="640" y="76"/>
                    <a:pt x="468" y="1"/>
                  </a:cubicBezTo>
                  <a:cubicBezTo>
                    <a:pt x="311" y="0"/>
                    <a:pt x="311" y="0"/>
                    <a:pt x="311" y="0"/>
                  </a:cubicBezTo>
                </a:path>
              </a:pathLst>
            </a:custGeom>
            <a:solidFill>
              <a:srgbClr val="7491A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90" name="Freeform 142"/>
            <p:cNvSpPr>
              <a:spLocks/>
            </p:cNvSpPr>
            <p:nvPr/>
          </p:nvSpPr>
          <p:spPr bwMode="auto">
            <a:xfrm>
              <a:off x="4479925" y="2167732"/>
              <a:ext cx="268288" cy="558800"/>
            </a:xfrm>
            <a:custGeom>
              <a:avLst/>
              <a:gdLst>
                <a:gd name="T0" fmla="*/ 0 w 167"/>
                <a:gd name="T1" fmla="*/ 102 h 349"/>
                <a:gd name="T2" fmla="*/ 0 w 167"/>
                <a:gd name="T3" fmla="*/ 230 h 349"/>
                <a:gd name="T4" fmla="*/ 0 w 167"/>
                <a:gd name="T5" fmla="*/ 293 h 349"/>
                <a:gd name="T6" fmla="*/ 167 w 167"/>
                <a:gd name="T7" fmla="*/ 293 h 349"/>
                <a:gd name="T8" fmla="*/ 167 w 167"/>
                <a:gd name="T9" fmla="*/ 230 h 349"/>
                <a:gd name="T10" fmla="*/ 167 w 167"/>
                <a:gd name="T11" fmla="*/ 102 h 349"/>
                <a:gd name="T12" fmla="*/ 0 w 167"/>
                <a:gd name="T13" fmla="*/ 102 h 349"/>
              </a:gdLst>
              <a:ahLst/>
              <a:cxnLst>
                <a:cxn ang="0">
                  <a:pos x="T0" y="T1"/>
                </a:cxn>
                <a:cxn ang="0">
                  <a:pos x="T2" y="T3"/>
                </a:cxn>
                <a:cxn ang="0">
                  <a:pos x="T4" y="T5"/>
                </a:cxn>
                <a:cxn ang="0">
                  <a:pos x="T6" y="T7"/>
                </a:cxn>
                <a:cxn ang="0">
                  <a:pos x="T8" y="T9"/>
                </a:cxn>
                <a:cxn ang="0">
                  <a:pos x="T10" y="T11"/>
                </a:cxn>
                <a:cxn ang="0">
                  <a:pos x="T12" y="T13"/>
                </a:cxn>
              </a:cxnLst>
              <a:rect l="0" t="0" r="r" b="b"/>
              <a:pathLst>
                <a:path w="167" h="349">
                  <a:moveTo>
                    <a:pt x="0" y="102"/>
                  </a:moveTo>
                  <a:cubicBezTo>
                    <a:pt x="0" y="230"/>
                    <a:pt x="0" y="230"/>
                    <a:pt x="0" y="230"/>
                  </a:cubicBezTo>
                  <a:cubicBezTo>
                    <a:pt x="0" y="293"/>
                    <a:pt x="0" y="293"/>
                    <a:pt x="0" y="293"/>
                  </a:cubicBezTo>
                  <a:cubicBezTo>
                    <a:pt x="46" y="347"/>
                    <a:pt x="121" y="349"/>
                    <a:pt x="167" y="293"/>
                  </a:cubicBezTo>
                  <a:cubicBezTo>
                    <a:pt x="167" y="230"/>
                    <a:pt x="167" y="230"/>
                    <a:pt x="167" y="230"/>
                  </a:cubicBezTo>
                  <a:cubicBezTo>
                    <a:pt x="167" y="102"/>
                    <a:pt x="167" y="102"/>
                    <a:pt x="167" y="102"/>
                  </a:cubicBezTo>
                  <a:cubicBezTo>
                    <a:pt x="167" y="0"/>
                    <a:pt x="0" y="0"/>
                    <a:pt x="0" y="102"/>
                  </a:cubicBezTo>
                </a:path>
              </a:pathLst>
            </a:custGeom>
            <a:solidFill>
              <a:srgbClr val="F6D9C7"/>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91" name="Freeform 143"/>
            <p:cNvSpPr>
              <a:spLocks/>
            </p:cNvSpPr>
            <p:nvPr/>
          </p:nvSpPr>
          <p:spPr bwMode="auto">
            <a:xfrm>
              <a:off x="4303713" y="2131219"/>
              <a:ext cx="112713" cy="163513"/>
            </a:xfrm>
            <a:custGeom>
              <a:avLst/>
              <a:gdLst>
                <a:gd name="T0" fmla="*/ 19 w 70"/>
                <a:gd name="T1" fmla="*/ 5 h 102"/>
                <a:gd name="T2" fmla="*/ 61 w 70"/>
                <a:gd name="T3" fmla="*/ 42 h 102"/>
                <a:gd name="T4" fmla="*/ 50 w 70"/>
                <a:gd name="T5" fmla="*/ 97 h 102"/>
                <a:gd name="T6" fmla="*/ 8 w 70"/>
                <a:gd name="T7" fmla="*/ 60 h 102"/>
                <a:gd name="T8" fmla="*/ 19 w 70"/>
                <a:gd name="T9" fmla="*/ 5 h 102"/>
              </a:gdLst>
              <a:ahLst/>
              <a:cxnLst>
                <a:cxn ang="0">
                  <a:pos x="T0" y="T1"/>
                </a:cxn>
                <a:cxn ang="0">
                  <a:pos x="T2" y="T3"/>
                </a:cxn>
                <a:cxn ang="0">
                  <a:pos x="T4" y="T5"/>
                </a:cxn>
                <a:cxn ang="0">
                  <a:pos x="T6" y="T7"/>
                </a:cxn>
                <a:cxn ang="0">
                  <a:pos x="T8" y="T9"/>
                </a:cxn>
              </a:cxnLst>
              <a:rect l="0" t="0" r="r" b="b"/>
              <a:pathLst>
                <a:path w="70" h="102">
                  <a:moveTo>
                    <a:pt x="19" y="5"/>
                  </a:moveTo>
                  <a:cubicBezTo>
                    <a:pt x="34" y="0"/>
                    <a:pt x="53" y="17"/>
                    <a:pt x="61" y="42"/>
                  </a:cubicBezTo>
                  <a:cubicBezTo>
                    <a:pt x="70" y="67"/>
                    <a:pt x="64" y="92"/>
                    <a:pt x="50" y="97"/>
                  </a:cubicBezTo>
                  <a:cubicBezTo>
                    <a:pt x="35" y="102"/>
                    <a:pt x="16" y="85"/>
                    <a:pt x="8" y="60"/>
                  </a:cubicBezTo>
                  <a:cubicBezTo>
                    <a:pt x="0" y="34"/>
                    <a:pt x="5" y="10"/>
                    <a:pt x="19" y="5"/>
                  </a:cubicBezTo>
                  <a:close/>
                </a:path>
              </a:pathLst>
            </a:custGeom>
            <a:solidFill>
              <a:srgbClr val="F6D9C7"/>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92" name="Freeform 144"/>
            <p:cNvSpPr>
              <a:spLocks/>
            </p:cNvSpPr>
            <p:nvPr/>
          </p:nvSpPr>
          <p:spPr bwMode="auto">
            <a:xfrm>
              <a:off x="4811713" y="2131219"/>
              <a:ext cx="111125" cy="163513"/>
            </a:xfrm>
            <a:custGeom>
              <a:avLst/>
              <a:gdLst>
                <a:gd name="T0" fmla="*/ 50 w 70"/>
                <a:gd name="T1" fmla="*/ 5 h 102"/>
                <a:gd name="T2" fmla="*/ 9 w 70"/>
                <a:gd name="T3" fmla="*/ 42 h 102"/>
                <a:gd name="T4" fmla="*/ 20 w 70"/>
                <a:gd name="T5" fmla="*/ 97 h 102"/>
                <a:gd name="T6" fmla="*/ 62 w 70"/>
                <a:gd name="T7" fmla="*/ 60 h 102"/>
                <a:gd name="T8" fmla="*/ 50 w 70"/>
                <a:gd name="T9" fmla="*/ 5 h 102"/>
              </a:gdLst>
              <a:ahLst/>
              <a:cxnLst>
                <a:cxn ang="0">
                  <a:pos x="T0" y="T1"/>
                </a:cxn>
                <a:cxn ang="0">
                  <a:pos x="T2" y="T3"/>
                </a:cxn>
                <a:cxn ang="0">
                  <a:pos x="T4" y="T5"/>
                </a:cxn>
                <a:cxn ang="0">
                  <a:pos x="T6" y="T7"/>
                </a:cxn>
                <a:cxn ang="0">
                  <a:pos x="T8" y="T9"/>
                </a:cxn>
              </a:cxnLst>
              <a:rect l="0" t="0" r="r" b="b"/>
              <a:pathLst>
                <a:path w="70" h="102">
                  <a:moveTo>
                    <a:pt x="50" y="5"/>
                  </a:moveTo>
                  <a:cubicBezTo>
                    <a:pt x="36" y="0"/>
                    <a:pt x="17" y="17"/>
                    <a:pt x="9" y="42"/>
                  </a:cubicBezTo>
                  <a:cubicBezTo>
                    <a:pt x="0" y="67"/>
                    <a:pt x="5" y="92"/>
                    <a:pt x="20" y="97"/>
                  </a:cubicBezTo>
                  <a:cubicBezTo>
                    <a:pt x="35" y="102"/>
                    <a:pt x="54" y="85"/>
                    <a:pt x="62" y="60"/>
                  </a:cubicBezTo>
                  <a:cubicBezTo>
                    <a:pt x="70" y="34"/>
                    <a:pt x="65" y="10"/>
                    <a:pt x="50" y="5"/>
                  </a:cubicBezTo>
                  <a:close/>
                </a:path>
              </a:pathLst>
            </a:custGeom>
            <a:solidFill>
              <a:srgbClr val="F6D9C7"/>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93" name="Freeform 145"/>
            <p:cNvSpPr>
              <a:spLocks/>
            </p:cNvSpPr>
            <p:nvPr/>
          </p:nvSpPr>
          <p:spPr bwMode="auto">
            <a:xfrm>
              <a:off x="4556125" y="2702719"/>
              <a:ext cx="115888" cy="112713"/>
            </a:xfrm>
            <a:custGeom>
              <a:avLst/>
              <a:gdLst>
                <a:gd name="T0" fmla="*/ 0 w 72"/>
                <a:gd name="T1" fmla="*/ 39 h 70"/>
                <a:gd name="T2" fmla="*/ 21 w 72"/>
                <a:gd name="T3" fmla="*/ 70 h 70"/>
                <a:gd name="T4" fmla="*/ 52 w 72"/>
                <a:gd name="T5" fmla="*/ 70 h 70"/>
                <a:gd name="T6" fmla="*/ 72 w 72"/>
                <a:gd name="T7" fmla="*/ 39 h 70"/>
                <a:gd name="T8" fmla="*/ 37 w 72"/>
                <a:gd name="T9" fmla="*/ 0 h 70"/>
                <a:gd name="T10" fmla="*/ 0 w 72"/>
                <a:gd name="T11" fmla="*/ 39 h 70"/>
              </a:gdLst>
              <a:ahLst/>
              <a:cxnLst>
                <a:cxn ang="0">
                  <a:pos x="T0" y="T1"/>
                </a:cxn>
                <a:cxn ang="0">
                  <a:pos x="T2" y="T3"/>
                </a:cxn>
                <a:cxn ang="0">
                  <a:pos x="T4" y="T5"/>
                </a:cxn>
                <a:cxn ang="0">
                  <a:pos x="T6" y="T7"/>
                </a:cxn>
                <a:cxn ang="0">
                  <a:pos x="T8" y="T9"/>
                </a:cxn>
                <a:cxn ang="0">
                  <a:pos x="T10" y="T11"/>
                </a:cxn>
              </a:cxnLst>
              <a:rect l="0" t="0" r="r" b="b"/>
              <a:pathLst>
                <a:path w="72" h="70">
                  <a:moveTo>
                    <a:pt x="0" y="39"/>
                  </a:moveTo>
                  <a:cubicBezTo>
                    <a:pt x="21" y="70"/>
                    <a:pt x="21" y="70"/>
                    <a:pt x="21" y="70"/>
                  </a:cubicBezTo>
                  <a:cubicBezTo>
                    <a:pt x="31" y="70"/>
                    <a:pt x="42" y="70"/>
                    <a:pt x="52" y="70"/>
                  </a:cubicBezTo>
                  <a:cubicBezTo>
                    <a:pt x="72" y="39"/>
                    <a:pt x="72" y="39"/>
                    <a:pt x="72" y="39"/>
                  </a:cubicBezTo>
                  <a:cubicBezTo>
                    <a:pt x="37" y="0"/>
                    <a:pt x="37" y="0"/>
                    <a:pt x="37" y="0"/>
                  </a:cubicBezTo>
                  <a:cubicBezTo>
                    <a:pt x="0" y="39"/>
                    <a:pt x="0" y="39"/>
                    <a:pt x="0" y="39"/>
                  </a:cubicBezTo>
                </a:path>
              </a:pathLst>
            </a:custGeom>
            <a:solidFill>
              <a:srgbClr val="34343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94" name="Freeform 146"/>
            <p:cNvSpPr>
              <a:spLocks/>
            </p:cNvSpPr>
            <p:nvPr/>
          </p:nvSpPr>
          <p:spPr bwMode="auto">
            <a:xfrm>
              <a:off x="4543425" y="2815432"/>
              <a:ext cx="142875" cy="322263"/>
            </a:xfrm>
            <a:custGeom>
              <a:avLst/>
              <a:gdLst>
                <a:gd name="T0" fmla="*/ 29 w 90"/>
                <a:gd name="T1" fmla="*/ 0 h 203"/>
                <a:gd name="T2" fmla="*/ 0 w 90"/>
                <a:gd name="T3" fmla="*/ 203 h 203"/>
                <a:gd name="T4" fmla="*/ 90 w 90"/>
                <a:gd name="T5" fmla="*/ 203 h 203"/>
                <a:gd name="T6" fmla="*/ 60 w 90"/>
                <a:gd name="T7" fmla="*/ 0 h 203"/>
                <a:gd name="T8" fmla="*/ 29 w 90"/>
                <a:gd name="T9" fmla="*/ 0 h 203"/>
              </a:gdLst>
              <a:ahLst/>
              <a:cxnLst>
                <a:cxn ang="0">
                  <a:pos x="T0" y="T1"/>
                </a:cxn>
                <a:cxn ang="0">
                  <a:pos x="T2" y="T3"/>
                </a:cxn>
                <a:cxn ang="0">
                  <a:pos x="T4" y="T5"/>
                </a:cxn>
                <a:cxn ang="0">
                  <a:pos x="T6" y="T7"/>
                </a:cxn>
                <a:cxn ang="0">
                  <a:pos x="T8" y="T9"/>
                </a:cxn>
              </a:cxnLst>
              <a:rect l="0" t="0" r="r" b="b"/>
              <a:pathLst>
                <a:path w="90" h="203">
                  <a:moveTo>
                    <a:pt x="29" y="0"/>
                  </a:moveTo>
                  <a:lnTo>
                    <a:pt x="0" y="203"/>
                  </a:lnTo>
                  <a:lnTo>
                    <a:pt x="90" y="203"/>
                  </a:lnTo>
                  <a:lnTo>
                    <a:pt x="60" y="0"/>
                  </a:lnTo>
                  <a:lnTo>
                    <a:pt x="29" y="0"/>
                  </a:lnTo>
                  <a:close/>
                </a:path>
              </a:pathLst>
            </a:custGeom>
            <a:solidFill>
              <a:srgbClr val="34343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95" name="Freeform 147"/>
            <p:cNvSpPr>
              <a:spLocks/>
            </p:cNvSpPr>
            <p:nvPr/>
          </p:nvSpPr>
          <p:spPr bwMode="auto">
            <a:xfrm>
              <a:off x="4543425" y="2815432"/>
              <a:ext cx="142875" cy="322263"/>
            </a:xfrm>
            <a:custGeom>
              <a:avLst/>
              <a:gdLst>
                <a:gd name="T0" fmla="*/ 29 w 90"/>
                <a:gd name="T1" fmla="*/ 0 h 203"/>
                <a:gd name="T2" fmla="*/ 0 w 90"/>
                <a:gd name="T3" fmla="*/ 203 h 203"/>
                <a:gd name="T4" fmla="*/ 90 w 90"/>
                <a:gd name="T5" fmla="*/ 203 h 203"/>
                <a:gd name="T6" fmla="*/ 60 w 90"/>
                <a:gd name="T7" fmla="*/ 0 h 203"/>
                <a:gd name="T8" fmla="*/ 29 w 90"/>
                <a:gd name="T9" fmla="*/ 0 h 203"/>
              </a:gdLst>
              <a:ahLst/>
              <a:cxnLst>
                <a:cxn ang="0">
                  <a:pos x="T0" y="T1"/>
                </a:cxn>
                <a:cxn ang="0">
                  <a:pos x="T2" y="T3"/>
                </a:cxn>
                <a:cxn ang="0">
                  <a:pos x="T4" y="T5"/>
                </a:cxn>
                <a:cxn ang="0">
                  <a:pos x="T6" y="T7"/>
                </a:cxn>
                <a:cxn ang="0">
                  <a:pos x="T8" y="T9"/>
                </a:cxn>
              </a:cxnLst>
              <a:rect l="0" t="0" r="r" b="b"/>
              <a:pathLst>
                <a:path w="90" h="203">
                  <a:moveTo>
                    <a:pt x="29" y="0"/>
                  </a:moveTo>
                  <a:lnTo>
                    <a:pt x="0" y="203"/>
                  </a:lnTo>
                  <a:lnTo>
                    <a:pt x="90" y="203"/>
                  </a:lnTo>
                  <a:lnTo>
                    <a:pt x="60" y="0"/>
                  </a:lnTo>
                  <a:lnTo>
                    <a:pt x="29"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96" name="Freeform 148"/>
            <p:cNvSpPr>
              <a:spLocks/>
            </p:cNvSpPr>
            <p:nvPr/>
          </p:nvSpPr>
          <p:spPr bwMode="auto">
            <a:xfrm>
              <a:off x="4468813" y="2536032"/>
              <a:ext cx="146050" cy="282575"/>
            </a:xfrm>
            <a:custGeom>
              <a:avLst/>
              <a:gdLst>
                <a:gd name="T0" fmla="*/ 7 w 92"/>
                <a:gd name="T1" fmla="*/ 0 h 178"/>
                <a:gd name="T2" fmla="*/ 0 w 92"/>
                <a:gd name="T3" fmla="*/ 28 h 178"/>
                <a:gd name="T4" fmla="*/ 20 w 92"/>
                <a:gd name="T5" fmla="*/ 178 h 178"/>
                <a:gd name="T6" fmla="*/ 92 w 92"/>
                <a:gd name="T7" fmla="*/ 105 h 178"/>
                <a:gd name="T8" fmla="*/ 7 w 92"/>
                <a:gd name="T9" fmla="*/ 0 h 178"/>
              </a:gdLst>
              <a:ahLst/>
              <a:cxnLst>
                <a:cxn ang="0">
                  <a:pos x="T0" y="T1"/>
                </a:cxn>
                <a:cxn ang="0">
                  <a:pos x="T2" y="T3"/>
                </a:cxn>
                <a:cxn ang="0">
                  <a:pos x="T4" y="T5"/>
                </a:cxn>
                <a:cxn ang="0">
                  <a:pos x="T6" y="T7"/>
                </a:cxn>
                <a:cxn ang="0">
                  <a:pos x="T8" y="T9"/>
                </a:cxn>
              </a:cxnLst>
              <a:rect l="0" t="0" r="r" b="b"/>
              <a:pathLst>
                <a:path w="92" h="178">
                  <a:moveTo>
                    <a:pt x="7" y="0"/>
                  </a:moveTo>
                  <a:lnTo>
                    <a:pt x="0" y="28"/>
                  </a:lnTo>
                  <a:lnTo>
                    <a:pt x="20" y="178"/>
                  </a:lnTo>
                  <a:lnTo>
                    <a:pt x="92" y="105"/>
                  </a:lnTo>
                  <a:lnTo>
                    <a:pt x="7" y="0"/>
                  </a:lnTo>
                  <a:close/>
                </a:path>
              </a:pathLst>
            </a:custGeom>
            <a:solidFill>
              <a:srgbClr val="EDEDE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97" name="Freeform 149"/>
            <p:cNvSpPr>
              <a:spLocks/>
            </p:cNvSpPr>
            <p:nvPr/>
          </p:nvSpPr>
          <p:spPr bwMode="auto">
            <a:xfrm>
              <a:off x="4468813" y="2536032"/>
              <a:ext cx="146050" cy="282575"/>
            </a:xfrm>
            <a:custGeom>
              <a:avLst/>
              <a:gdLst>
                <a:gd name="T0" fmla="*/ 7 w 92"/>
                <a:gd name="T1" fmla="*/ 0 h 178"/>
                <a:gd name="T2" fmla="*/ 0 w 92"/>
                <a:gd name="T3" fmla="*/ 28 h 178"/>
                <a:gd name="T4" fmla="*/ 20 w 92"/>
                <a:gd name="T5" fmla="*/ 178 h 178"/>
                <a:gd name="T6" fmla="*/ 92 w 92"/>
                <a:gd name="T7" fmla="*/ 105 h 178"/>
                <a:gd name="T8" fmla="*/ 7 w 92"/>
                <a:gd name="T9" fmla="*/ 0 h 178"/>
              </a:gdLst>
              <a:ahLst/>
              <a:cxnLst>
                <a:cxn ang="0">
                  <a:pos x="T0" y="T1"/>
                </a:cxn>
                <a:cxn ang="0">
                  <a:pos x="T2" y="T3"/>
                </a:cxn>
                <a:cxn ang="0">
                  <a:pos x="T4" y="T5"/>
                </a:cxn>
                <a:cxn ang="0">
                  <a:pos x="T6" y="T7"/>
                </a:cxn>
                <a:cxn ang="0">
                  <a:pos x="T8" y="T9"/>
                </a:cxn>
              </a:cxnLst>
              <a:rect l="0" t="0" r="r" b="b"/>
              <a:pathLst>
                <a:path w="92" h="178">
                  <a:moveTo>
                    <a:pt x="7" y="0"/>
                  </a:moveTo>
                  <a:lnTo>
                    <a:pt x="0" y="28"/>
                  </a:lnTo>
                  <a:lnTo>
                    <a:pt x="20" y="178"/>
                  </a:lnTo>
                  <a:lnTo>
                    <a:pt x="92" y="105"/>
                  </a:lnTo>
                  <a:lnTo>
                    <a:pt x="7"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98" name="Freeform 150"/>
            <p:cNvSpPr>
              <a:spLocks/>
            </p:cNvSpPr>
            <p:nvPr/>
          </p:nvSpPr>
          <p:spPr bwMode="auto">
            <a:xfrm>
              <a:off x="4479925" y="2480469"/>
              <a:ext cx="268288" cy="92075"/>
            </a:xfrm>
            <a:custGeom>
              <a:avLst/>
              <a:gdLst>
                <a:gd name="T0" fmla="*/ 0 w 167"/>
                <a:gd name="T1" fmla="*/ 0 h 58"/>
                <a:gd name="T2" fmla="*/ 0 w 167"/>
                <a:gd name="T3" fmla="*/ 6 h 58"/>
                <a:gd name="T4" fmla="*/ 83 w 167"/>
                <a:gd name="T5" fmla="*/ 58 h 58"/>
                <a:gd name="T6" fmla="*/ 85 w 167"/>
                <a:gd name="T7" fmla="*/ 58 h 58"/>
                <a:gd name="T8" fmla="*/ 167 w 167"/>
                <a:gd name="T9" fmla="*/ 9 h 58"/>
                <a:gd name="T10" fmla="*/ 167 w 167"/>
                <a:gd name="T11" fmla="*/ 0 h 58"/>
                <a:gd name="T12" fmla="*/ 0 w 167"/>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67" h="58">
                  <a:moveTo>
                    <a:pt x="0" y="0"/>
                  </a:moveTo>
                  <a:cubicBezTo>
                    <a:pt x="0" y="6"/>
                    <a:pt x="0" y="6"/>
                    <a:pt x="0" y="6"/>
                  </a:cubicBezTo>
                  <a:cubicBezTo>
                    <a:pt x="0" y="6"/>
                    <a:pt x="43" y="56"/>
                    <a:pt x="83" y="58"/>
                  </a:cubicBezTo>
                  <a:cubicBezTo>
                    <a:pt x="84" y="58"/>
                    <a:pt x="85" y="58"/>
                    <a:pt x="85" y="58"/>
                  </a:cubicBezTo>
                  <a:cubicBezTo>
                    <a:pt x="125" y="58"/>
                    <a:pt x="167" y="9"/>
                    <a:pt x="167" y="9"/>
                  </a:cubicBezTo>
                  <a:cubicBezTo>
                    <a:pt x="167" y="0"/>
                    <a:pt x="167" y="0"/>
                    <a:pt x="167" y="0"/>
                  </a:cubicBezTo>
                  <a:cubicBezTo>
                    <a:pt x="0" y="0"/>
                    <a:pt x="0" y="0"/>
                    <a:pt x="0" y="0"/>
                  </a:cubicBezTo>
                </a:path>
              </a:pathLst>
            </a:custGeom>
            <a:solidFill>
              <a:srgbClr val="C5AE9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99" name="Freeform 151"/>
            <p:cNvSpPr>
              <a:spLocks/>
            </p:cNvSpPr>
            <p:nvPr/>
          </p:nvSpPr>
          <p:spPr bwMode="auto">
            <a:xfrm>
              <a:off x="4202113" y="1783557"/>
              <a:ext cx="823913" cy="758825"/>
            </a:xfrm>
            <a:custGeom>
              <a:avLst/>
              <a:gdLst>
                <a:gd name="T0" fmla="*/ 256 w 513"/>
                <a:gd name="T1" fmla="*/ 0 h 473"/>
                <a:gd name="T2" fmla="*/ 115 w 513"/>
                <a:gd name="T3" fmla="*/ 378 h 473"/>
                <a:gd name="T4" fmla="*/ 256 w 513"/>
                <a:gd name="T5" fmla="*/ 473 h 473"/>
                <a:gd name="T6" fmla="*/ 398 w 513"/>
                <a:gd name="T7" fmla="*/ 378 h 473"/>
                <a:gd name="T8" fmla="*/ 256 w 513"/>
                <a:gd name="T9" fmla="*/ 0 h 473"/>
              </a:gdLst>
              <a:ahLst/>
              <a:cxnLst>
                <a:cxn ang="0">
                  <a:pos x="T0" y="T1"/>
                </a:cxn>
                <a:cxn ang="0">
                  <a:pos x="T2" y="T3"/>
                </a:cxn>
                <a:cxn ang="0">
                  <a:pos x="T4" y="T5"/>
                </a:cxn>
                <a:cxn ang="0">
                  <a:pos x="T6" y="T7"/>
                </a:cxn>
                <a:cxn ang="0">
                  <a:pos x="T8" y="T9"/>
                </a:cxn>
              </a:cxnLst>
              <a:rect l="0" t="0" r="r" b="b"/>
              <a:pathLst>
                <a:path w="513" h="473">
                  <a:moveTo>
                    <a:pt x="256" y="0"/>
                  </a:moveTo>
                  <a:cubicBezTo>
                    <a:pt x="0" y="0"/>
                    <a:pt x="98" y="351"/>
                    <a:pt x="115" y="378"/>
                  </a:cubicBezTo>
                  <a:cubicBezTo>
                    <a:pt x="134" y="408"/>
                    <a:pt x="215" y="473"/>
                    <a:pt x="256" y="473"/>
                  </a:cubicBezTo>
                  <a:cubicBezTo>
                    <a:pt x="298" y="473"/>
                    <a:pt x="379" y="408"/>
                    <a:pt x="398" y="378"/>
                  </a:cubicBezTo>
                  <a:cubicBezTo>
                    <a:pt x="415" y="351"/>
                    <a:pt x="513" y="0"/>
                    <a:pt x="256" y="0"/>
                  </a:cubicBezTo>
                  <a:close/>
                </a:path>
              </a:pathLst>
            </a:custGeom>
            <a:solidFill>
              <a:srgbClr val="F6D9C7"/>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0" name="Freeform 152"/>
            <p:cNvSpPr>
              <a:spLocks noEditPoints="1"/>
            </p:cNvSpPr>
            <p:nvPr/>
          </p:nvSpPr>
          <p:spPr bwMode="auto">
            <a:xfrm>
              <a:off x="4319588" y="1670844"/>
              <a:ext cx="633413" cy="598488"/>
            </a:xfrm>
            <a:custGeom>
              <a:avLst/>
              <a:gdLst>
                <a:gd name="T0" fmla="*/ 302 w 394"/>
                <a:gd name="T1" fmla="*/ 78 h 373"/>
                <a:gd name="T2" fmla="*/ 0 w 394"/>
                <a:gd name="T3" fmla="*/ 156 h 373"/>
                <a:gd name="T4" fmla="*/ 20 w 394"/>
                <a:gd name="T5" fmla="*/ 367 h 373"/>
                <a:gd name="T6" fmla="*/ 20 w 394"/>
                <a:gd name="T7" fmla="*/ 367 h 373"/>
                <a:gd name="T8" fmla="*/ 21 w 394"/>
                <a:gd name="T9" fmla="*/ 370 h 373"/>
                <a:gd name="T10" fmla="*/ 23 w 394"/>
                <a:gd name="T11" fmla="*/ 373 h 373"/>
                <a:gd name="T12" fmla="*/ 27 w 394"/>
                <a:gd name="T13" fmla="*/ 372 h 373"/>
                <a:gd name="T14" fmla="*/ 28 w 394"/>
                <a:gd name="T15" fmla="*/ 371 h 373"/>
                <a:gd name="T16" fmla="*/ 28 w 394"/>
                <a:gd name="T17" fmla="*/ 349 h 373"/>
                <a:gd name="T18" fmla="*/ 27 w 394"/>
                <a:gd name="T19" fmla="*/ 316 h 373"/>
                <a:gd name="T20" fmla="*/ 56 w 394"/>
                <a:gd name="T21" fmla="*/ 212 h 373"/>
                <a:gd name="T22" fmla="*/ 76 w 394"/>
                <a:gd name="T23" fmla="*/ 188 h 373"/>
                <a:gd name="T24" fmla="*/ 183 w 394"/>
                <a:gd name="T25" fmla="*/ 218 h 373"/>
                <a:gd name="T26" fmla="*/ 243 w 394"/>
                <a:gd name="T27" fmla="*/ 225 h 373"/>
                <a:gd name="T28" fmla="*/ 301 w 394"/>
                <a:gd name="T29" fmla="*/ 186 h 373"/>
                <a:gd name="T30" fmla="*/ 350 w 394"/>
                <a:gd name="T31" fmla="*/ 325 h 373"/>
                <a:gd name="T32" fmla="*/ 346 w 394"/>
                <a:gd name="T33" fmla="*/ 349 h 373"/>
                <a:gd name="T34" fmla="*/ 346 w 394"/>
                <a:gd name="T35" fmla="*/ 371 h 373"/>
                <a:gd name="T36" fmla="*/ 347 w 394"/>
                <a:gd name="T37" fmla="*/ 372 h 373"/>
                <a:gd name="T38" fmla="*/ 351 w 394"/>
                <a:gd name="T39" fmla="*/ 373 h 373"/>
                <a:gd name="T40" fmla="*/ 353 w 394"/>
                <a:gd name="T41" fmla="*/ 370 h 373"/>
                <a:gd name="T42" fmla="*/ 354 w 394"/>
                <a:gd name="T43" fmla="*/ 361 h 373"/>
                <a:gd name="T44" fmla="*/ 356 w 394"/>
                <a:gd name="T45" fmla="*/ 348 h 373"/>
                <a:gd name="T46" fmla="*/ 302 w 394"/>
                <a:gd name="T47" fmla="*/ 78 h 373"/>
                <a:gd name="T48" fmla="*/ 170 w 394"/>
                <a:gd name="T49" fmla="*/ 145 h 373"/>
                <a:gd name="T50" fmla="*/ 166 w 394"/>
                <a:gd name="T51" fmla="*/ 144 h 373"/>
                <a:gd name="T52" fmla="*/ 173 w 394"/>
                <a:gd name="T53" fmla="*/ 145 h 373"/>
                <a:gd name="T54" fmla="*/ 170 w 394"/>
                <a:gd name="T55" fmla="*/ 145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94" h="373">
                  <a:moveTo>
                    <a:pt x="302" y="78"/>
                  </a:moveTo>
                  <a:cubicBezTo>
                    <a:pt x="213" y="0"/>
                    <a:pt x="40" y="100"/>
                    <a:pt x="0" y="156"/>
                  </a:cubicBezTo>
                  <a:cubicBezTo>
                    <a:pt x="16" y="213"/>
                    <a:pt x="8" y="286"/>
                    <a:pt x="20" y="367"/>
                  </a:cubicBezTo>
                  <a:cubicBezTo>
                    <a:pt x="20" y="367"/>
                    <a:pt x="20" y="367"/>
                    <a:pt x="20" y="367"/>
                  </a:cubicBezTo>
                  <a:cubicBezTo>
                    <a:pt x="20" y="368"/>
                    <a:pt x="21" y="369"/>
                    <a:pt x="21" y="370"/>
                  </a:cubicBezTo>
                  <a:cubicBezTo>
                    <a:pt x="21" y="370"/>
                    <a:pt x="22" y="372"/>
                    <a:pt x="23" y="373"/>
                  </a:cubicBezTo>
                  <a:cubicBezTo>
                    <a:pt x="23" y="373"/>
                    <a:pt x="26" y="373"/>
                    <a:pt x="27" y="372"/>
                  </a:cubicBezTo>
                  <a:cubicBezTo>
                    <a:pt x="28" y="372"/>
                    <a:pt x="28" y="371"/>
                    <a:pt x="28" y="371"/>
                  </a:cubicBezTo>
                  <a:cubicBezTo>
                    <a:pt x="28" y="364"/>
                    <a:pt x="28" y="350"/>
                    <a:pt x="28" y="349"/>
                  </a:cubicBezTo>
                  <a:cubicBezTo>
                    <a:pt x="27" y="338"/>
                    <a:pt x="29" y="327"/>
                    <a:pt x="27" y="316"/>
                  </a:cubicBezTo>
                  <a:cubicBezTo>
                    <a:pt x="35" y="265"/>
                    <a:pt x="28" y="263"/>
                    <a:pt x="56" y="212"/>
                  </a:cubicBezTo>
                  <a:cubicBezTo>
                    <a:pt x="59" y="207"/>
                    <a:pt x="74" y="190"/>
                    <a:pt x="76" y="188"/>
                  </a:cubicBezTo>
                  <a:cubicBezTo>
                    <a:pt x="122" y="171"/>
                    <a:pt x="139" y="200"/>
                    <a:pt x="183" y="218"/>
                  </a:cubicBezTo>
                  <a:cubicBezTo>
                    <a:pt x="199" y="225"/>
                    <a:pt x="225" y="225"/>
                    <a:pt x="243" y="225"/>
                  </a:cubicBezTo>
                  <a:cubicBezTo>
                    <a:pt x="272" y="225"/>
                    <a:pt x="300" y="193"/>
                    <a:pt x="301" y="186"/>
                  </a:cubicBezTo>
                  <a:cubicBezTo>
                    <a:pt x="336" y="240"/>
                    <a:pt x="340" y="279"/>
                    <a:pt x="350" y="325"/>
                  </a:cubicBezTo>
                  <a:cubicBezTo>
                    <a:pt x="348" y="333"/>
                    <a:pt x="347" y="341"/>
                    <a:pt x="346" y="349"/>
                  </a:cubicBezTo>
                  <a:cubicBezTo>
                    <a:pt x="346" y="350"/>
                    <a:pt x="346" y="364"/>
                    <a:pt x="346" y="371"/>
                  </a:cubicBezTo>
                  <a:cubicBezTo>
                    <a:pt x="346" y="371"/>
                    <a:pt x="346" y="372"/>
                    <a:pt x="347" y="372"/>
                  </a:cubicBezTo>
                  <a:cubicBezTo>
                    <a:pt x="348" y="373"/>
                    <a:pt x="351" y="373"/>
                    <a:pt x="351" y="373"/>
                  </a:cubicBezTo>
                  <a:cubicBezTo>
                    <a:pt x="352" y="372"/>
                    <a:pt x="353" y="370"/>
                    <a:pt x="353" y="370"/>
                  </a:cubicBezTo>
                  <a:cubicBezTo>
                    <a:pt x="354" y="366"/>
                    <a:pt x="354" y="364"/>
                    <a:pt x="354" y="361"/>
                  </a:cubicBezTo>
                  <a:cubicBezTo>
                    <a:pt x="355" y="357"/>
                    <a:pt x="356" y="352"/>
                    <a:pt x="356" y="348"/>
                  </a:cubicBezTo>
                  <a:cubicBezTo>
                    <a:pt x="369" y="298"/>
                    <a:pt x="394" y="99"/>
                    <a:pt x="302" y="78"/>
                  </a:cubicBezTo>
                  <a:close/>
                  <a:moveTo>
                    <a:pt x="170" y="145"/>
                  </a:moveTo>
                  <a:cubicBezTo>
                    <a:pt x="169" y="145"/>
                    <a:pt x="168" y="144"/>
                    <a:pt x="166" y="144"/>
                  </a:cubicBezTo>
                  <a:cubicBezTo>
                    <a:pt x="168" y="144"/>
                    <a:pt x="170" y="145"/>
                    <a:pt x="173" y="145"/>
                  </a:cubicBezTo>
                  <a:cubicBezTo>
                    <a:pt x="172" y="145"/>
                    <a:pt x="171" y="145"/>
                    <a:pt x="170" y="145"/>
                  </a:cubicBezTo>
                  <a:close/>
                </a:path>
              </a:pathLst>
            </a:custGeom>
            <a:solidFill>
              <a:srgbClr val="BF974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1" name="Freeform 153"/>
            <p:cNvSpPr>
              <a:spLocks noEditPoints="1"/>
            </p:cNvSpPr>
            <p:nvPr/>
          </p:nvSpPr>
          <p:spPr bwMode="auto">
            <a:xfrm>
              <a:off x="3124200" y="1610519"/>
              <a:ext cx="647700" cy="598488"/>
            </a:xfrm>
            <a:custGeom>
              <a:avLst/>
              <a:gdLst>
                <a:gd name="T0" fmla="*/ 95 w 404"/>
                <a:gd name="T1" fmla="*/ 78 h 373"/>
                <a:gd name="T2" fmla="*/ 404 w 404"/>
                <a:gd name="T3" fmla="*/ 156 h 373"/>
                <a:gd name="T4" fmla="*/ 383 w 404"/>
                <a:gd name="T5" fmla="*/ 367 h 373"/>
                <a:gd name="T6" fmla="*/ 383 w 404"/>
                <a:gd name="T7" fmla="*/ 367 h 373"/>
                <a:gd name="T8" fmla="*/ 382 w 404"/>
                <a:gd name="T9" fmla="*/ 369 h 373"/>
                <a:gd name="T10" fmla="*/ 380 w 404"/>
                <a:gd name="T11" fmla="*/ 372 h 373"/>
                <a:gd name="T12" fmla="*/ 376 w 404"/>
                <a:gd name="T13" fmla="*/ 372 h 373"/>
                <a:gd name="T14" fmla="*/ 375 w 404"/>
                <a:gd name="T15" fmla="*/ 371 h 373"/>
                <a:gd name="T16" fmla="*/ 375 w 404"/>
                <a:gd name="T17" fmla="*/ 349 h 373"/>
                <a:gd name="T18" fmla="*/ 376 w 404"/>
                <a:gd name="T19" fmla="*/ 316 h 373"/>
                <a:gd name="T20" fmla="*/ 346 w 404"/>
                <a:gd name="T21" fmla="*/ 211 h 373"/>
                <a:gd name="T22" fmla="*/ 326 w 404"/>
                <a:gd name="T23" fmla="*/ 188 h 373"/>
                <a:gd name="T24" fmla="*/ 217 w 404"/>
                <a:gd name="T25" fmla="*/ 217 h 373"/>
                <a:gd name="T26" fmla="*/ 154 w 404"/>
                <a:gd name="T27" fmla="*/ 225 h 373"/>
                <a:gd name="T28" fmla="*/ 95 w 404"/>
                <a:gd name="T29" fmla="*/ 186 h 373"/>
                <a:gd name="T30" fmla="*/ 45 w 404"/>
                <a:gd name="T31" fmla="*/ 325 h 373"/>
                <a:gd name="T32" fmla="*/ 49 w 404"/>
                <a:gd name="T33" fmla="*/ 349 h 373"/>
                <a:gd name="T34" fmla="*/ 49 w 404"/>
                <a:gd name="T35" fmla="*/ 371 h 373"/>
                <a:gd name="T36" fmla="*/ 48 w 404"/>
                <a:gd name="T37" fmla="*/ 372 h 373"/>
                <a:gd name="T38" fmla="*/ 44 w 404"/>
                <a:gd name="T39" fmla="*/ 372 h 373"/>
                <a:gd name="T40" fmla="*/ 42 w 404"/>
                <a:gd name="T41" fmla="*/ 369 h 373"/>
                <a:gd name="T42" fmla="*/ 41 w 404"/>
                <a:gd name="T43" fmla="*/ 361 h 373"/>
                <a:gd name="T44" fmla="*/ 39 w 404"/>
                <a:gd name="T45" fmla="*/ 348 h 373"/>
                <a:gd name="T46" fmla="*/ 95 w 404"/>
                <a:gd name="T47" fmla="*/ 78 h 373"/>
                <a:gd name="T48" fmla="*/ 229 w 404"/>
                <a:gd name="T49" fmla="*/ 145 h 373"/>
                <a:gd name="T50" fmla="*/ 233 w 404"/>
                <a:gd name="T51" fmla="*/ 143 h 373"/>
                <a:gd name="T52" fmla="*/ 227 w 404"/>
                <a:gd name="T53" fmla="*/ 145 h 373"/>
                <a:gd name="T54" fmla="*/ 229 w 404"/>
                <a:gd name="T55" fmla="*/ 145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4" h="373">
                  <a:moveTo>
                    <a:pt x="95" y="78"/>
                  </a:moveTo>
                  <a:cubicBezTo>
                    <a:pt x="185" y="0"/>
                    <a:pt x="362" y="99"/>
                    <a:pt x="404" y="156"/>
                  </a:cubicBezTo>
                  <a:cubicBezTo>
                    <a:pt x="387" y="213"/>
                    <a:pt x="395" y="286"/>
                    <a:pt x="383" y="367"/>
                  </a:cubicBezTo>
                  <a:cubicBezTo>
                    <a:pt x="383" y="367"/>
                    <a:pt x="383" y="367"/>
                    <a:pt x="383" y="367"/>
                  </a:cubicBezTo>
                  <a:cubicBezTo>
                    <a:pt x="383" y="368"/>
                    <a:pt x="383" y="368"/>
                    <a:pt x="382" y="369"/>
                  </a:cubicBezTo>
                  <a:cubicBezTo>
                    <a:pt x="382" y="370"/>
                    <a:pt x="381" y="372"/>
                    <a:pt x="380" y="372"/>
                  </a:cubicBezTo>
                  <a:cubicBezTo>
                    <a:pt x="380" y="373"/>
                    <a:pt x="377" y="372"/>
                    <a:pt x="376" y="372"/>
                  </a:cubicBezTo>
                  <a:cubicBezTo>
                    <a:pt x="375" y="372"/>
                    <a:pt x="375" y="371"/>
                    <a:pt x="375" y="371"/>
                  </a:cubicBezTo>
                  <a:cubicBezTo>
                    <a:pt x="375" y="364"/>
                    <a:pt x="375" y="349"/>
                    <a:pt x="375" y="349"/>
                  </a:cubicBezTo>
                  <a:cubicBezTo>
                    <a:pt x="376" y="338"/>
                    <a:pt x="374" y="327"/>
                    <a:pt x="376" y="316"/>
                  </a:cubicBezTo>
                  <a:cubicBezTo>
                    <a:pt x="368" y="265"/>
                    <a:pt x="375" y="263"/>
                    <a:pt x="346" y="211"/>
                  </a:cubicBezTo>
                  <a:cubicBezTo>
                    <a:pt x="343" y="207"/>
                    <a:pt x="328" y="190"/>
                    <a:pt x="326" y="188"/>
                  </a:cubicBezTo>
                  <a:cubicBezTo>
                    <a:pt x="278" y="171"/>
                    <a:pt x="262" y="200"/>
                    <a:pt x="217" y="217"/>
                  </a:cubicBezTo>
                  <a:cubicBezTo>
                    <a:pt x="199" y="224"/>
                    <a:pt x="173" y="225"/>
                    <a:pt x="154" y="225"/>
                  </a:cubicBezTo>
                  <a:cubicBezTo>
                    <a:pt x="125" y="225"/>
                    <a:pt x="96" y="193"/>
                    <a:pt x="95" y="186"/>
                  </a:cubicBezTo>
                  <a:cubicBezTo>
                    <a:pt x="59" y="240"/>
                    <a:pt x="56" y="279"/>
                    <a:pt x="45" y="325"/>
                  </a:cubicBezTo>
                  <a:cubicBezTo>
                    <a:pt x="47" y="333"/>
                    <a:pt x="48" y="341"/>
                    <a:pt x="49" y="349"/>
                  </a:cubicBezTo>
                  <a:cubicBezTo>
                    <a:pt x="49" y="349"/>
                    <a:pt x="50" y="364"/>
                    <a:pt x="49" y="371"/>
                  </a:cubicBezTo>
                  <a:cubicBezTo>
                    <a:pt x="49" y="371"/>
                    <a:pt x="49" y="372"/>
                    <a:pt x="48" y="372"/>
                  </a:cubicBezTo>
                  <a:cubicBezTo>
                    <a:pt x="47" y="372"/>
                    <a:pt x="44" y="373"/>
                    <a:pt x="44" y="372"/>
                  </a:cubicBezTo>
                  <a:cubicBezTo>
                    <a:pt x="43" y="372"/>
                    <a:pt x="42" y="370"/>
                    <a:pt x="42" y="369"/>
                  </a:cubicBezTo>
                  <a:cubicBezTo>
                    <a:pt x="41" y="366"/>
                    <a:pt x="41" y="364"/>
                    <a:pt x="41" y="361"/>
                  </a:cubicBezTo>
                  <a:cubicBezTo>
                    <a:pt x="40" y="356"/>
                    <a:pt x="39" y="352"/>
                    <a:pt x="39" y="348"/>
                  </a:cubicBezTo>
                  <a:cubicBezTo>
                    <a:pt x="25" y="298"/>
                    <a:pt x="0" y="99"/>
                    <a:pt x="95" y="78"/>
                  </a:cubicBezTo>
                  <a:close/>
                  <a:moveTo>
                    <a:pt x="229" y="145"/>
                  </a:moveTo>
                  <a:cubicBezTo>
                    <a:pt x="230" y="144"/>
                    <a:pt x="232" y="144"/>
                    <a:pt x="233" y="143"/>
                  </a:cubicBezTo>
                  <a:cubicBezTo>
                    <a:pt x="231" y="144"/>
                    <a:pt x="229" y="145"/>
                    <a:pt x="227" y="145"/>
                  </a:cubicBezTo>
                  <a:cubicBezTo>
                    <a:pt x="228" y="145"/>
                    <a:pt x="228" y="145"/>
                    <a:pt x="229" y="145"/>
                  </a:cubicBezTo>
                  <a:close/>
                </a:path>
              </a:pathLst>
            </a:custGeom>
            <a:solidFill>
              <a:srgbClr val="60534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2" name="Freeform 154"/>
            <p:cNvSpPr>
              <a:spLocks/>
            </p:cNvSpPr>
            <p:nvPr/>
          </p:nvSpPr>
          <p:spPr bwMode="auto">
            <a:xfrm>
              <a:off x="4614863" y="2536032"/>
              <a:ext cx="141288" cy="284163"/>
            </a:xfrm>
            <a:custGeom>
              <a:avLst/>
              <a:gdLst>
                <a:gd name="T0" fmla="*/ 84 w 89"/>
                <a:gd name="T1" fmla="*/ 0 h 179"/>
                <a:gd name="T2" fmla="*/ 89 w 89"/>
                <a:gd name="T3" fmla="*/ 28 h 179"/>
                <a:gd name="T4" fmla="*/ 70 w 89"/>
                <a:gd name="T5" fmla="*/ 179 h 179"/>
                <a:gd name="T6" fmla="*/ 0 w 89"/>
                <a:gd name="T7" fmla="*/ 105 h 179"/>
                <a:gd name="T8" fmla="*/ 84 w 89"/>
                <a:gd name="T9" fmla="*/ 0 h 179"/>
              </a:gdLst>
              <a:ahLst/>
              <a:cxnLst>
                <a:cxn ang="0">
                  <a:pos x="T0" y="T1"/>
                </a:cxn>
                <a:cxn ang="0">
                  <a:pos x="T2" y="T3"/>
                </a:cxn>
                <a:cxn ang="0">
                  <a:pos x="T4" y="T5"/>
                </a:cxn>
                <a:cxn ang="0">
                  <a:pos x="T6" y="T7"/>
                </a:cxn>
                <a:cxn ang="0">
                  <a:pos x="T8" y="T9"/>
                </a:cxn>
              </a:cxnLst>
              <a:rect l="0" t="0" r="r" b="b"/>
              <a:pathLst>
                <a:path w="89" h="179">
                  <a:moveTo>
                    <a:pt x="84" y="0"/>
                  </a:moveTo>
                  <a:lnTo>
                    <a:pt x="89" y="28"/>
                  </a:lnTo>
                  <a:lnTo>
                    <a:pt x="70" y="179"/>
                  </a:lnTo>
                  <a:lnTo>
                    <a:pt x="0" y="105"/>
                  </a:lnTo>
                  <a:lnTo>
                    <a:pt x="84" y="0"/>
                  </a:lnTo>
                  <a:close/>
                </a:path>
              </a:pathLst>
            </a:custGeom>
            <a:solidFill>
              <a:srgbClr val="EDEDE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3" name="Freeform 155"/>
            <p:cNvSpPr>
              <a:spLocks/>
            </p:cNvSpPr>
            <p:nvPr/>
          </p:nvSpPr>
          <p:spPr bwMode="auto">
            <a:xfrm>
              <a:off x="4614863" y="2536032"/>
              <a:ext cx="141288" cy="284163"/>
            </a:xfrm>
            <a:custGeom>
              <a:avLst/>
              <a:gdLst>
                <a:gd name="T0" fmla="*/ 84 w 89"/>
                <a:gd name="T1" fmla="*/ 0 h 179"/>
                <a:gd name="T2" fmla="*/ 89 w 89"/>
                <a:gd name="T3" fmla="*/ 28 h 179"/>
                <a:gd name="T4" fmla="*/ 70 w 89"/>
                <a:gd name="T5" fmla="*/ 179 h 179"/>
                <a:gd name="T6" fmla="*/ 0 w 89"/>
                <a:gd name="T7" fmla="*/ 105 h 179"/>
                <a:gd name="T8" fmla="*/ 84 w 89"/>
                <a:gd name="T9" fmla="*/ 0 h 179"/>
              </a:gdLst>
              <a:ahLst/>
              <a:cxnLst>
                <a:cxn ang="0">
                  <a:pos x="T0" y="T1"/>
                </a:cxn>
                <a:cxn ang="0">
                  <a:pos x="T2" y="T3"/>
                </a:cxn>
                <a:cxn ang="0">
                  <a:pos x="T4" y="T5"/>
                </a:cxn>
                <a:cxn ang="0">
                  <a:pos x="T6" y="T7"/>
                </a:cxn>
                <a:cxn ang="0">
                  <a:pos x="T8" y="T9"/>
                </a:cxn>
              </a:cxnLst>
              <a:rect l="0" t="0" r="r" b="b"/>
              <a:pathLst>
                <a:path w="89" h="179">
                  <a:moveTo>
                    <a:pt x="84" y="0"/>
                  </a:moveTo>
                  <a:lnTo>
                    <a:pt x="89" y="28"/>
                  </a:lnTo>
                  <a:lnTo>
                    <a:pt x="70" y="179"/>
                  </a:lnTo>
                  <a:lnTo>
                    <a:pt x="0" y="105"/>
                  </a:lnTo>
                  <a:lnTo>
                    <a:pt x="84"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4" name="Freeform 156"/>
            <p:cNvSpPr>
              <a:spLocks/>
            </p:cNvSpPr>
            <p:nvPr/>
          </p:nvSpPr>
          <p:spPr bwMode="auto">
            <a:xfrm>
              <a:off x="4479925" y="2531269"/>
              <a:ext cx="268288" cy="171450"/>
            </a:xfrm>
            <a:custGeom>
              <a:avLst/>
              <a:gdLst>
                <a:gd name="T0" fmla="*/ 169 w 169"/>
                <a:gd name="T1" fmla="*/ 0 h 108"/>
                <a:gd name="T2" fmla="*/ 85 w 169"/>
                <a:gd name="T3" fmla="*/ 105 h 108"/>
                <a:gd name="T4" fmla="*/ 0 w 169"/>
                <a:gd name="T5" fmla="*/ 0 h 108"/>
                <a:gd name="T6" fmla="*/ 0 w 169"/>
                <a:gd name="T7" fmla="*/ 3 h 108"/>
                <a:gd name="T8" fmla="*/ 85 w 169"/>
                <a:gd name="T9" fmla="*/ 108 h 108"/>
                <a:gd name="T10" fmla="*/ 169 w 169"/>
                <a:gd name="T11" fmla="*/ 3 h 108"/>
                <a:gd name="T12" fmla="*/ 169 w 16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69" h="108">
                  <a:moveTo>
                    <a:pt x="169" y="0"/>
                  </a:moveTo>
                  <a:lnTo>
                    <a:pt x="85" y="105"/>
                  </a:lnTo>
                  <a:lnTo>
                    <a:pt x="0" y="0"/>
                  </a:lnTo>
                  <a:lnTo>
                    <a:pt x="0" y="3"/>
                  </a:lnTo>
                  <a:lnTo>
                    <a:pt x="85" y="108"/>
                  </a:lnTo>
                  <a:lnTo>
                    <a:pt x="169" y="3"/>
                  </a:lnTo>
                  <a:lnTo>
                    <a:pt x="169" y="0"/>
                  </a:lnTo>
                  <a:close/>
                </a:path>
              </a:pathLst>
            </a:custGeom>
            <a:solidFill>
              <a:srgbClr val="E9CEB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5" name="Freeform 157"/>
            <p:cNvSpPr>
              <a:spLocks/>
            </p:cNvSpPr>
            <p:nvPr/>
          </p:nvSpPr>
          <p:spPr bwMode="auto">
            <a:xfrm>
              <a:off x="4479925" y="2531269"/>
              <a:ext cx="268288" cy="171450"/>
            </a:xfrm>
            <a:custGeom>
              <a:avLst/>
              <a:gdLst>
                <a:gd name="T0" fmla="*/ 169 w 169"/>
                <a:gd name="T1" fmla="*/ 0 h 108"/>
                <a:gd name="T2" fmla="*/ 85 w 169"/>
                <a:gd name="T3" fmla="*/ 105 h 108"/>
                <a:gd name="T4" fmla="*/ 0 w 169"/>
                <a:gd name="T5" fmla="*/ 0 h 108"/>
                <a:gd name="T6" fmla="*/ 0 w 169"/>
                <a:gd name="T7" fmla="*/ 3 h 108"/>
                <a:gd name="T8" fmla="*/ 85 w 169"/>
                <a:gd name="T9" fmla="*/ 108 h 108"/>
                <a:gd name="T10" fmla="*/ 169 w 169"/>
                <a:gd name="T11" fmla="*/ 3 h 108"/>
                <a:gd name="T12" fmla="*/ 169 w 16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69" h="108">
                  <a:moveTo>
                    <a:pt x="169" y="0"/>
                  </a:moveTo>
                  <a:lnTo>
                    <a:pt x="85" y="105"/>
                  </a:lnTo>
                  <a:lnTo>
                    <a:pt x="0" y="0"/>
                  </a:lnTo>
                  <a:lnTo>
                    <a:pt x="0" y="3"/>
                  </a:lnTo>
                  <a:lnTo>
                    <a:pt x="85" y="108"/>
                  </a:lnTo>
                  <a:lnTo>
                    <a:pt x="169" y="3"/>
                  </a:lnTo>
                  <a:lnTo>
                    <a:pt x="169"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6" name="Freeform 158"/>
            <p:cNvSpPr>
              <a:spLocks noEditPoints="1"/>
            </p:cNvSpPr>
            <p:nvPr/>
          </p:nvSpPr>
          <p:spPr bwMode="auto">
            <a:xfrm>
              <a:off x="4589463" y="2815432"/>
              <a:ext cx="49213" cy="1588"/>
            </a:xfrm>
            <a:custGeom>
              <a:avLst/>
              <a:gdLst>
                <a:gd name="T0" fmla="*/ 0 w 31"/>
                <a:gd name="T1" fmla="*/ 0 h 1"/>
                <a:gd name="T2" fmla="*/ 0 w 31"/>
                <a:gd name="T3" fmla="*/ 1 h 1"/>
                <a:gd name="T4" fmla="*/ 0 w 31"/>
                <a:gd name="T5" fmla="*/ 1 h 1"/>
                <a:gd name="T6" fmla="*/ 0 w 31"/>
                <a:gd name="T7" fmla="*/ 0 h 1"/>
                <a:gd name="T8" fmla="*/ 31 w 31"/>
                <a:gd name="T9" fmla="*/ 0 h 1"/>
                <a:gd name="T10" fmla="*/ 31 w 31"/>
                <a:gd name="T11" fmla="*/ 0 h 1"/>
                <a:gd name="T12" fmla="*/ 31 w 31"/>
                <a:gd name="T13" fmla="*/ 1 h 1"/>
                <a:gd name="T14" fmla="*/ 31 w 31"/>
                <a:gd name="T15" fmla="*/ 1 h 1"/>
                <a:gd name="T16" fmla="*/ 31 w 31"/>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1">
                  <a:moveTo>
                    <a:pt x="0" y="0"/>
                  </a:moveTo>
                  <a:lnTo>
                    <a:pt x="0" y="1"/>
                  </a:lnTo>
                  <a:lnTo>
                    <a:pt x="0" y="1"/>
                  </a:lnTo>
                  <a:lnTo>
                    <a:pt x="0" y="0"/>
                  </a:lnTo>
                  <a:close/>
                  <a:moveTo>
                    <a:pt x="31" y="0"/>
                  </a:moveTo>
                  <a:lnTo>
                    <a:pt x="31" y="0"/>
                  </a:lnTo>
                  <a:lnTo>
                    <a:pt x="31" y="1"/>
                  </a:lnTo>
                  <a:lnTo>
                    <a:pt x="31" y="1"/>
                  </a:lnTo>
                  <a:lnTo>
                    <a:pt x="31" y="0"/>
                  </a:lnTo>
                  <a:close/>
                </a:path>
              </a:pathLst>
            </a:custGeom>
            <a:solidFill>
              <a:srgbClr val="6882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7" name="Freeform 159"/>
            <p:cNvSpPr>
              <a:spLocks noEditPoints="1"/>
            </p:cNvSpPr>
            <p:nvPr/>
          </p:nvSpPr>
          <p:spPr bwMode="auto">
            <a:xfrm>
              <a:off x="4589463" y="2815432"/>
              <a:ext cx="49213" cy="1588"/>
            </a:xfrm>
            <a:custGeom>
              <a:avLst/>
              <a:gdLst>
                <a:gd name="T0" fmla="*/ 0 w 31"/>
                <a:gd name="T1" fmla="*/ 0 h 1"/>
                <a:gd name="T2" fmla="*/ 0 w 31"/>
                <a:gd name="T3" fmla="*/ 1 h 1"/>
                <a:gd name="T4" fmla="*/ 0 w 31"/>
                <a:gd name="T5" fmla="*/ 1 h 1"/>
                <a:gd name="T6" fmla="*/ 0 w 31"/>
                <a:gd name="T7" fmla="*/ 0 h 1"/>
                <a:gd name="T8" fmla="*/ 31 w 31"/>
                <a:gd name="T9" fmla="*/ 0 h 1"/>
                <a:gd name="T10" fmla="*/ 31 w 31"/>
                <a:gd name="T11" fmla="*/ 0 h 1"/>
                <a:gd name="T12" fmla="*/ 31 w 31"/>
                <a:gd name="T13" fmla="*/ 1 h 1"/>
                <a:gd name="T14" fmla="*/ 31 w 31"/>
                <a:gd name="T15" fmla="*/ 1 h 1"/>
                <a:gd name="T16" fmla="*/ 31 w 31"/>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1">
                  <a:moveTo>
                    <a:pt x="0" y="0"/>
                  </a:moveTo>
                  <a:lnTo>
                    <a:pt x="0" y="1"/>
                  </a:lnTo>
                  <a:lnTo>
                    <a:pt x="0" y="1"/>
                  </a:lnTo>
                  <a:lnTo>
                    <a:pt x="0" y="0"/>
                  </a:lnTo>
                  <a:moveTo>
                    <a:pt x="31" y="0"/>
                  </a:moveTo>
                  <a:lnTo>
                    <a:pt x="31" y="0"/>
                  </a:lnTo>
                  <a:lnTo>
                    <a:pt x="31" y="1"/>
                  </a:lnTo>
                  <a:lnTo>
                    <a:pt x="31" y="1"/>
                  </a:lnTo>
                  <a:lnTo>
                    <a:pt x="31"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8" name="Rectangle 160"/>
            <p:cNvSpPr>
              <a:spLocks noChangeArrowheads="1"/>
            </p:cNvSpPr>
            <p:nvPr/>
          </p:nvSpPr>
          <p:spPr bwMode="auto">
            <a:xfrm>
              <a:off x="4589463" y="2815432"/>
              <a:ext cx="49213" cy="1588"/>
            </a:xfrm>
            <a:prstGeom prst="rect">
              <a:avLst/>
            </a:prstGeom>
            <a:solidFill>
              <a:srgbClr val="2F2F2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9" name="Rectangle 161"/>
            <p:cNvSpPr>
              <a:spLocks noChangeArrowheads="1"/>
            </p:cNvSpPr>
            <p:nvPr/>
          </p:nvSpPr>
          <p:spPr bwMode="auto">
            <a:xfrm>
              <a:off x="4589463" y="2815432"/>
              <a:ext cx="49213" cy="1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10" name="Freeform 162"/>
            <p:cNvSpPr>
              <a:spLocks/>
            </p:cNvSpPr>
            <p:nvPr/>
          </p:nvSpPr>
          <p:spPr bwMode="auto">
            <a:xfrm>
              <a:off x="5054600" y="2539207"/>
              <a:ext cx="796925" cy="1042988"/>
            </a:xfrm>
            <a:custGeom>
              <a:avLst/>
              <a:gdLst>
                <a:gd name="T0" fmla="*/ 179 w 496"/>
                <a:gd name="T1" fmla="*/ 59 h 650"/>
                <a:gd name="T2" fmla="*/ 401 w 496"/>
                <a:gd name="T3" fmla="*/ 112 h 650"/>
                <a:gd name="T4" fmla="*/ 463 w 496"/>
                <a:gd name="T5" fmla="*/ 303 h 650"/>
                <a:gd name="T6" fmla="*/ 442 w 496"/>
                <a:gd name="T7" fmla="*/ 442 h 650"/>
                <a:gd name="T8" fmla="*/ 440 w 496"/>
                <a:gd name="T9" fmla="*/ 495 h 650"/>
                <a:gd name="T10" fmla="*/ 237 w 496"/>
                <a:gd name="T11" fmla="*/ 649 h 650"/>
                <a:gd name="T12" fmla="*/ 54 w 496"/>
                <a:gd name="T13" fmla="*/ 499 h 650"/>
                <a:gd name="T14" fmla="*/ 58 w 496"/>
                <a:gd name="T15" fmla="*/ 446 h 650"/>
                <a:gd name="T16" fmla="*/ 38 w 496"/>
                <a:gd name="T17" fmla="*/ 295 h 650"/>
                <a:gd name="T18" fmla="*/ 179 w 496"/>
                <a:gd name="T19" fmla="*/ 59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6" h="650">
                  <a:moveTo>
                    <a:pt x="179" y="59"/>
                  </a:moveTo>
                  <a:cubicBezTo>
                    <a:pt x="197" y="27"/>
                    <a:pt x="342" y="0"/>
                    <a:pt x="401" y="112"/>
                  </a:cubicBezTo>
                  <a:cubicBezTo>
                    <a:pt x="460" y="224"/>
                    <a:pt x="430" y="263"/>
                    <a:pt x="463" y="303"/>
                  </a:cubicBezTo>
                  <a:cubicBezTo>
                    <a:pt x="496" y="343"/>
                    <a:pt x="465" y="434"/>
                    <a:pt x="442" y="442"/>
                  </a:cubicBezTo>
                  <a:cubicBezTo>
                    <a:pt x="420" y="450"/>
                    <a:pt x="429" y="481"/>
                    <a:pt x="440" y="495"/>
                  </a:cubicBezTo>
                  <a:cubicBezTo>
                    <a:pt x="487" y="552"/>
                    <a:pt x="419" y="650"/>
                    <a:pt x="237" y="649"/>
                  </a:cubicBezTo>
                  <a:cubicBezTo>
                    <a:pt x="42" y="647"/>
                    <a:pt x="4" y="534"/>
                    <a:pt x="54" y="499"/>
                  </a:cubicBezTo>
                  <a:cubicBezTo>
                    <a:pt x="70" y="488"/>
                    <a:pt x="76" y="466"/>
                    <a:pt x="58" y="446"/>
                  </a:cubicBezTo>
                  <a:cubicBezTo>
                    <a:pt x="41" y="427"/>
                    <a:pt x="0" y="354"/>
                    <a:pt x="38" y="295"/>
                  </a:cubicBezTo>
                  <a:cubicBezTo>
                    <a:pt x="77" y="235"/>
                    <a:pt x="43" y="59"/>
                    <a:pt x="179" y="59"/>
                  </a:cubicBezTo>
                </a:path>
              </a:pathLst>
            </a:custGeom>
            <a:solidFill>
              <a:srgbClr val="8060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11" name="Freeform 163"/>
            <p:cNvSpPr>
              <a:spLocks/>
            </p:cNvSpPr>
            <p:nvPr/>
          </p:nvSpPr>
          <p:spPr bwMode="auto">
            <a:xfrm>
              <a:off x="4859338" y="3375819"/>
              <a:ext cx="1182688" cy="468313"/>
            </a:xfrm>
            <a:custGeom>
              <a:avLst/>
              <a:gdLst>
                <a:gd name="T0" fmla="*/ 438 w 737"/>
                <a:gd name="T1" fmla="*/ 0 h 292"/>
                <a:gd name="T2" fmla="*/ 295 w 737"/>
                <a:gd name="T3" fmla="*/ 7 h 292"/>
                <a:gd name="T4" fmla="*/ 79 w 737"/>
                <a:gd name="T5" fmla="*/ 115 h 292"/>
                <a:gd name="T6" fmla="*/ 0 w 737"/>
                <a:gd name="T7" fmla="*/ 292 h 292"/>
                <a:gd name="T8" fmla="*/ 737 w 737"/>
                <a:gd name="T9" fmla="*/ 292 h 292"/>
                <a:gd name="T10" fmla="*/ 658 w 737"/>
                <a:gd name="T11" fmla="*/ 115 h 292"/>
                <a:gd name="T12" fmla="*/ 438 w 737"/>
                <a:gd name="T13" fmla="*/ 0 h 292"/>
              </a:gdLst>
              <a:ahLst/>
              <a:cxnLst>
                <a:cxn ang="0">
                  <a:pos x="T0" y="T1"/>
                </a:cxn>
                <a:cxn ang="0">
                  <a:pos x="T2" y="T3"/>
                </a:cxn>
                <a:cxn ang="0">
                  <a:pos x="T4" y="T5"/>
                </a:cxn>
                <a:cxn ang="0">
                  <a:pos x="T6" y="T7"/>
                </a:cxn>
                <a:cxn ang="0">
                  <a:pos x="T8" y="T9"/>
                </a:cxn>
                <a:cxn ang="0">
                  <a:pos x="T10" y="T11"/>
                </a:cxn>
                <a:cxn ang="0">
                  <a:pos x="T12" y="T13"/>
                </a:cxn>
              </a:cxnLst>
              <a:rect l="0" t="0" r="r" b="b"/>
              <a:pathLst>
                <a:path w="737" h="292">
                  <a:moveTo>
                    <a:pt x="438" y="0"/>
                  </a:moveTo>
                  <a:cubicBezTo>
                    <a:pt x="437" y="3"/>
                    <a:pt x="296" y="5"/>
                    <a:pt x="295" y="7"/>
                  </a:cubicBezTo>
                  <a:cubicBezTo>
                    <a:pt x="250" y="70"/>
                    <a:pt x="155" y="98"/>
                    <a:pt x="79" y="115"/>
                  </a:cubicBezTo>
                  <a:cubicBezTo>
                    <a:pt x="3" y="132"/>
                    <a:pt x="0" y="228"/>
                    <a:pt x="0" y="292"/>
                  </a:cubicBezTo>
                  <a:cubicBezTo>
                    <a:pt x="737" y="292"/>
                    <a:pt x="737" y="292"/>
                    <a:pt x="737" y="292"/>
                  </a:cubicBezTo>
                  <a:cubicBezTo>
                    <a:pt x="737" y="228"/>
                    <a:pt x="736" y="132"/>
                    <a:pt x="658" y="115"/>
                  </a:cubicBezTo>
                  <a:cubicBezTo>
                    <a:pt x="581" y="97"/>
                    <a:pt x="480" y="66"/>
                    <a:pt x="438" y="0"/>
                  </a:cubicBezTo>
                </a:path>
              </a:pathLst>
            </a:custGeom>
            <a:solidFill>
              <a:srgbClr val="26808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12" name="Freeform 164"/>
            <p:cNvSpPr>
              <a:spLocks/>
            </p:cNvSpPr>
            <p:nvPr/>
          </p:nvSpPr>
          <p:spPr bwMode="auto">
            <a:xfrm>
              <a:off x="5332413" y="3002757"/>
              <a:ext cx="236538" cy="571500"/>
            </a:xfrm>
            <a:custGeom>
              <a:avLst/>
              <a:gdLst>
                <a:gd name="T0" fmla="*/ 0 w 147"/>
                <a:gd name="T1" fmla="*/ 98 h 356"/>
                <a:gd name="T2" fmla="*/ 0 w 147"/>
                <a:gd name="T3" fmla="*/ 219 h 356"/>
                <a:gd name="T4" fmla="*/ 0 w 147"/>
                <a:gd name="T5" fmla="*/ 278 h 356"/>
                <a:gd name="T6" fmla="*/ 147 w 147"/>
                <a:gd name="T7" fmla="*/ 278 h 356"/>
                <a:gd name="T8" fmla="*/ 147 w 147"/>
                <a:gd name="T9" fmla="*/ 219 h 356"/>
                <a:gd name="T10" fmla="*/ 147 w 147"/>
                <a:gd name="T11" fmla="*/ 98 h 356"/>
                <a:gd name="T12" fmla="*/ 0 w 147"/>
                <a:gd name="T13" fmla="*/ 98 h 356"/>
              </a:gdLst>
              <a:ahLst/>
              <a:cxnLst>
                <a:cxn ang="0">
                  <a:pos x="T0" y="T1"/>
                </a:cxn>
                <a:cxn ang="0">
                  <a:pos x="T2" y="T3"/>
                </a:cxn>
                <a:cxn ang="0">
                  <a:pos x="T4" y="T5"/>
                </a:cxn>
                <a:cxn ang="0">
                  <a:pos x="T6" y="T7"/>
                </a:cxn>
                <a:cxn ang="0">
                  <a:pos x="T8" y="T9"/>
                </a:cxn>
                <a:cxn ang="0">
                  <a:pos x="T10" y="T11"/>
                </a:cxn>
                <a:cxn ang="0">
                  <a:pos x="T12" y="T13"/>
                </a:cxn>
              </a:cxnLst>
              <a:rect l="0" t="0" r="r" b="b"/>
              <a:pathLst>
                <a:path w="147" h="356">
                  <a:moveTo>
                    <a:pt x="0" y="98"/>
                  </a:moveTo>
                  <a:cubicBezTo>
                    <a:pt x="0" y="219"/>
                    <a:pt x="0" y="219"/>
                    <a:pt x="0" y="219"/>
                  </a:cubicBezTo>
                  <a:cubicBezTo>
                    <a:pt x="0" y="278"/>
                    <a:pt x="0" y="278"/>
                    <a:pt x="0" y="278"/>
                  </a:cubicBezTo>
                  <a:cubicBezTo>
                    <a:pt x="37" y="354"/>
                    <a:pt x="103" y="356"/>
                    <a:pt x="147" y="278"/>
                  </a:cubicBezTo>
                  <a:cubicBezTo>
                    <a:pt x="147" y="219"/>
                    <a:pt x="147" y="219"/>
                    <a:pt x="147" y="219"/>
                  </a:cubicBezTo>
                  <a:cubicBezTo>
                    <a:pt x="147" y="98"/>
                    <a:pt x="147" y="98"/>
                    <a:pt x="147" y="98"/>
                  </a:cubicBezTo>
                  <a:cubicBezTo>
                    <a:pt x="147" y="0"/>
                    <a:pt x="0" y="0"/>
                    <a:pt x="0" y="98"/>
                  </a:cubicBezTo>
                </a:path>
              </a:pathLst>
            </a:custGeom>
            <a:solidFill>
              <a:srgbClr val="F5D5C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13" name="Freeform 165"/>
            <p:cNvSpPr>
              <a:spLocks/>
            </p:cNvSpPr>
            <p:nvPr/>
          </p:nvSpPr>
          <p:spPr bwMode="auto">
            <a:xfrm>
              <a:off x="5670550" y="3012282"/>
              <a:ext cx="120650" cy="179388"/>
            </a:xfrm>
            <a:custGeom>
              <a:avLst/>
              <a:gdLst>
                <a:gd name="T0" fmla="*/ 57 w 75"/>
                <a:gd name="T1" fmla="*/ 7 h 111"/>
                <a:gd name="T2" fmla="*/ 11 w 75"/>
                <a:gd name="T3" fmla="*/ 43 h 111"/>
                <a:gd name="T4" fmla="*/ 18 w 75"/>
                <a:gd name="T5" fmla="*/ 104 h 111"/>
                <a:gd name="T6" fmla="*/ 64 w 75"/>
                <a:gd name="T7" fmla="*/ 68 h 111"/>
                <a:gd name="T8" fmla="*/ 57 w 75"/>
                <a:gd name="T9" fmla="*/ 7 h 111"/>
              </a:gdLst>
              <a:ahLst/>
              <a:cxnLst>
                <a:cxn ang="0">
                  <a:pos x="T0" y="T1"/>
                </a:cxn>
                <a:cxn ang="0">
                  <a:pos x="T2" y="T3"/>
                </a:cxn>
                <a:cxn ang="0">
                  <a:pos x="T4" y="T5"/>
                </a:cxn>
                <a:cxn ang="0">
                  <a:pos x="T6" y="T7"/>
                </a:cxn>
                <a:cxn ang="0">
                  <a:pos x="T8" y="T9"/>
                </a:cxn>
              </a:cxnLst>
              <a:rect l="0" t="0" r="r" b="b"/>
              <a:pathLst>
                <a:path w="75" h="111">
                  <a:moveTo>
                    <a:pt x="57" y="7"/>
                  </a:moveTo>
                  <a:cubicBezTo>
                    <a:pt x="43" y="0"/>
                    <a:pt x="22" y="17"/>
                    <a:pt x="11" y="43"/>
                  </a:cubicBezTo>
                  <a:cubicBezTo>
                    <a:pt x="0" y="70"/>
                    <a:pt x="3" y="97"/>
                    <a:pt x="18" y="104"/>
                  </a:cubicBezTo>
                  <a:cubicBezTo>
                    <a:pt x="33" y="111"/>
                    <a:pt x="53" y="94"/>
                    <a:pt x="64" y="68"/>
                  </a:cubicBezTo>
                  <a:cubicBezTo>
                    <a:pt x="75" y="41"/>
                    <a:pt x="72" y="14"/>
                    <a:pt x="57" y="7"/>
                  </a:cubicBezTo>
                  <a:close/>
                </a:path>
              </a:pathLst>
            </a:custGeom>
            <a:solidFill>
              <a:srgbClr val="F5D5C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14" name="Freeform 166"/>
            <p:cNvSpPr>
              <a:spLocks/>
            </p:cNvSpPr>
            <p:nvPr/>
          </p:nvSpPr>
          <p:spPr bwMode="auto">
            <a:xfrm>
              <a:off x="5110163" y="3012282"/>
              <a:ext cx="120650" cy="179388"/>
            </a:xfrm>
            <a:custGeom>
              <a:avLst/>
              <a:gdLst>
                <a:gd name="T0" fmla="*/ 18 w 76"/>
                <a:gd name="T1" fmla="*/ 7 h 111"/>
                <a:gd name="T2" fmla="*/ 65 w 76"/>
                <a:gd name="T3" fmla="*/ 43 h 111"/>
                <a:gd name="T4" fmla="*/ 58 w 76"/>
                <a:gd name="T5" fmla="*/ 104 h 111"/>
                <a:gd name="T6" fmla="*/ 11 w 76"/>
                <a:gd name="T7" fmla="*/ 68 h 111"/>
                <a:gd name="T8" fmla="*/ 18 w 76"/>
                <a:gd name="T9" fmla="*/ 7 h 111"/>
              </a:gdLst>
              <a:ahLst/>
              <a:cxnLst>
                <a:cxn ang="0">
                  <a:pos x="T0" y="T1"/>
                </a:cxn>
                <a:cxn ang="0">
                  <a:pos x="T2" y="T3"/>
                </a:cxn>
                <a:cxn ang="0">
                  <a:pos x="T4" y="T5"/>
                </a:cxn>
                <a:cxn ang="0">
                  <a:pos x="T6" y="T7"/>
                </a:cxn>
                <a:cxn ang="0">
                  <a:pos x="T8" y="T9"/>
                </a:cxn>
              </a:cxnLst>
              <a:rect l="0" t="0" r="r" b="b"/>
              <a:pathLst>
                <a:path w="76" h="111">
                  <a:moveTo>
                    <a:pt x="18" y="7"/>
                  </a:moveTo>
                  <a:cubicBezTo>
                    <a:pt x="33" y="0"/>
                    <a:pt x="54" y="17"/>
                    <a:pt x="65" y="43"/>
                  </a:cubicBezTo>
                  <a:cubicBezTo>
                    <a:pt x="76" y="70"/>
                    <a:pt x="72" y="97"/>
                    <a:pt x="58" y="104"/>
                  </a:cubicBezTo>
                  <a:cubicBezTo>
                    <a:pt x="43" y="111"/>
                    <a:pt x="22" y="94"/>
                    <a:pt x="11" y="68"/>
                  </a:cubicBezTo>
                  <a:cubicBezTo>
                    <a:pt x="0" y="41"/>
                    <a:pt x="3" y="14"/>
                    <a:pt x="18" y="7"/>
                  </a:cubicBezTo>
                  <a:close/>
                </a:path>
              </a:pathLst>
            </a:custGeom>
            <a:solidFill>
              <a:srgbClr val="F5D5C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15" name="Freeform 167"/>
            <p:cNvSpPr>
              <a:spLocks/>
            </p:cNvSpPr>
            <p:nvPr/>
          </p:nvSpPr>
          <p:spPr bwMode="auto">
            <a:xfrm>
              <a:off x="5332413" y="3304382"/>
              <a:ext cx="236538" cy="82550"/>
            </a:xfrm>
            <a:custGeom>
              <a:avLst/>
              <a:gdLst>
                <a:gd name="T0" fmla="*/ 147 w 147"/>
                <a:gd name="T1" fmla="*/ 0 h 51"/>
                <a:gd name="T2" fmla="*/ 0 w 147"/>
                <a:gd name="T3" fmla="*/ 0 h 51"/>
                <a:gd name="T4" fmla="*/ 0 w 147"/>
                <a:gd name="T5" fmla="*/ 5 h 51"/>
                <a:gd name="T6" fmla="*/ 73 w 147"/>
                <a:gd name="T7" fmla="*/ 51 h 51"/>
                <a:gd name="T8" fmla="*/ 147 w 147"/>
                <a:gd name="T9" fmla="*/ 4 h 51"/>
                <a:gd name="T10" fmla="*/ 147 w 147"/>
                <a:gd name="T11" fmla="*/ 0 h 51"/>
              </a:gdLst>
              <a:ahLst/>
              <a:cxnLst>
                <a:cxn ang="0">
                  <a:pos x="T0" y="T1"/>
                </a:cxn>
                <a:cxn ang="0">
                  <a:pos x="T2" y="T3"/>
                </a:cxn>
                <a:cxn ang="0">
                  <a:pos x="T4" y="T5"/>
                </a:cxn>
                <a:cxn ang="0">
                  <a:pos x="T6" y="T7"/>
                </a:cxn>
                <a:cxn ang="0">
                  <a:pos x="T8" y="T9"/>
                </a:cxn>
                <a:cxn ang="0">
                  <a:pos x="T10" y="T11"/>
                </a:cxn>
              </a:cxnLst>
              <a:rect l="0" t="0" r="r" b="b"/>
              <a:pathLst>
                <a:path w="147" h="51">
                  <a:moveTo>
                    <a:pt x="147" y="0"/>
                  </a:moveTo>
                  <a:cubicBezTo>
                    <a:pt x="0" y="0"/>
                    <a:pt x="0" y="0"/>
                    <a:pt x="0" y="0"/>
                  </a:cubicBezTo>
                  <a:cubicBezTo>
                    <a:pt x="0" y="5"/>
                    <a:pt x="0" y="5"/>
                    <a:pt x="0" y="5"/>
                  </a:cubicBezTo>
                  <a:cubicBezTo>
                    <a:pt x="0" y="5"/>
                    <a:pt x="46" y="51"/>
                    <a:pt x="73" y="51"/>
                  </a:cubicBezTo>
                  <a:cubicBezTo>
                    <a:pt x="100" y="51"/>
                    <a:pt x="147" y="4"/>
                    <a:pt x="147" y="4"/>
                  </a:cubicBezTo>
                  <a:cubicBezTo>
                    <a:pt x="147" y="0"/>
                    <a:pt x="147" y="0"/>
                    <a:pt x="147" y="0"/>
                  </a:cubicBezTo>
                </a:path>
              </a:pathLst>
            </a:custGeom>
            <a:solidFill>
              <a:srgbClr val="C4AA9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16" name="Freeform 168"/>
            <p:cNvSpPr>
              <a:spLocks/>
            </p:cNvSpPr>
            <p:nvPr/>
          </p:nvSpPr>
          <p:spPr bwMode="auto">
            <a:xfrm>
              <a:off x="5126038" y="2639219"/>
              <a:ext cx="650875" cy="722313"/>
            </a:xfrm>
            <a:custGeom>
              <a:avLst/>
              <a:gdLst>
                <a:gd name="T0" fmla="*/ 203 w 406"/>
                <a:gd name="T1" fmla="*/ 450 h 450"/>
                <a:gd name="T2" fmla="*/ 30 w 406"/>
                <a:gd name="T3" fmla="*/ 266 h 450"/>
                <a:gd name="T4" fmla="*/ 203 w 406"/>
                <a:gd name="T5" fmla="*/ 0 h 450"/>
                <a:gd name="T6" fmla="*/ 375 w 406"/>
                <a:gd name="T7" fmla="*/ 266 h 450"/>
                <a:gd name="T8" fmla="*/ 203 w 406"/>
                <a:gd name="T9" fmla="*/ 450 h 450"/>
              </a:gdLst>
              <a:ahLst/>
              <a:cxnLst>
                <a:cxn ang="0">
                  <a:pos x="T0" y="T1"/>
                </a:cxn>
                <a:cxn ang="0">
                  <a:pos x="T2" y="T3"/>
                </a:cxn>
                <a:cxn ang="0">
                  <a:pos x="T4" y="T5"/>
                </a:cxn>
                <a:cxn ang="0">
                  <a:pos x="T6" y="T7"/>
                </a:cxn>
                <a:cxn ang="0">
                  <a:pos x="T8" y="T9"/>
                </a:cxn>
              </a:cxnLst>
              <a:rect l="0" t="0" r="r" b="b"/>
              <a:pathLst>
                <a:path w="406" h="450">
                  <a:moveTo>
                    <a:pt x="203" y="450"/>
                  </a:moveTo>
                  <a:cubicBezTo>
                    <a:pt x="157" y="450"/>
                    <a:pt x="60" y="374"/>
                    <a:pt x="30" y="266"/>
                  </a:cubicBezTo>
                  <a:cubicBezTo>
                    <a:pt x="0" y="157"/>
                    <a:pt x="57" y="0"/>
                    <a:pt x="203" y="0"/>
                  </a:cubicBezTo>
                  <a:cubicBezTo>
                    <a:pt x="349" y="0"/>
                    <a:pt x="406" y="157"/>
                    <a:pt x="375" y="266"/>
                  </a:cubicBezTo>
                  <a:cubicBezTo>
                    <a:pt x="346" y="374"/>
                    <a:pt x="249" y="450"/>
                    <a:pt x="203" y="450"/>
                  </a:cubicBezTo>
                  <a:close/>
                </a:path>
              </a:pathLst>
            </a:custGeom>
            <a:solidFill>
              <a:srgbClr val="F5D5C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17" name="Freeform 169"/>
            <p:cNvSpPr>
              <a:spLocks/>
            </p:cNvSpPr>
            <p:nvPr/>
          </p:nvSpPr>
          <p:spPr bwMode="auto">
            <a:xfrm>
              <a:off x="5122863" y="2618582"/>
              <a:ext cx="688975" cy="496888"/>
            </a:xfrm>
            <a:custGeom>
              <a:avLst/>
              <a:gdLst>
                <a:gd name="T0" fmla="*/ 170 w 430"/>
                <a:gd name="T1" fmla="*/ 148 h 310"/>
                <a:gd name="T2" fmla="*/ 73 w 430"/>
                <a:gd name="T3" fmla="*/ 226 h 310"/>
                <a:gd name="T4" fmla="*/ 43 w 430"/>
                <a:gd name="T5" fmla="*/ 301 h 310"/>
                <a:gd name="T6" fmla="*/ 18 w 430"/>
                <a:gd name="T7" fmla="*/ 145 h 310"/>
                <a:gd name="T8" fmla="*/ 173 w 430"/>
                <a:gd name="T9" fmla="*/ 4 h 310"/>
                <a:gd name="T10" fmla="*/ 326 w 430"/>
                <a:gd name="T11" fmla="*/ 47 h 310"/>
                <a:gd name="T12" fmla="*/ 367 w 430"/>
                <a:gd name="T13" fmla="*/ 310 h 310"/>
                <a:gd name="T14" fmla="*/ 282 w 430"/>
                <a:gd name="T15" fmla="*/ 105 h 310"/>
                <a:gd name="T16" fmla="*/ 170 w 430"/>
                <a:gd name="T17" fmla="*/ 148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0" h="310">
                  <a:moveTo>
                    <a:pt x="170" y="148"/>
                  </a:moveTo>
                  <a:cubicBezTo>
                    <a:pt x="135" y="223"/>
                    <a:pt x="120" y="246"/>
                    <a:pt x="73" y="226"/>
                  </a:cubicBezTo>
                  <a:cubicBezTo>
                    <a:pt x="25" y="206"/>
                    <a:pt x="34" y="262"/>
                    <a:pt x="43" y="301"/>
                  </a:cubicBezTo>
                  <a:cubicBezTo>
                    <a:pt x="0" y="248"/>
                    <a:pt x="5" y="197"/>
                    <a:pt x="18" y="145"/>
                  </a:cubicBezTo>
                  <a:cubicBezTo>
                    <a:pt x="33" y="88"/>
                    <a:pt x="105" y="2"/>
                    <a:pt x="173" y="4"/>
                  </a:cubicBezTo>
                  <a:cubicBezTo>
                    <a:pt x="210" y="0"/>
                    <a:pt x="266" y="5"/>
                    <a:pt x="326" y="47"/>
                  </a:cubicBezTo>
                  <a:cubicBezTo>
                    <a:pt x="430" y="122"/>
                    <a:pt x="395" y="290"/>
                    <a:pt x="367" y="310"/>
                  </a:cubicBezTo>
                  <a:cubicBezTo>
                    <a:pt x="394" y="155"/>
                    <a:pt x="328" y="186"/>
                    <a:pt x="282" y="105"/>
                  </a:cubicBezTo>
                  <a:cubicBezTo>
                    <a:pt x="267" y="69"/>
                    <a:pt x="209" y="67"/>
                    <a:pt x="170" y="148"/>
                  </a:cubicBezTo>
                  <a:close/>
                </a:path>
              </a:pathLst>
            </a:custGeom>
            <a:solidFill>
              <a:srgbClr val="80604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18" name="Rectangle 170"/>
            <p:cNvSpPr>
              <a:spLocks noChangeArrowheads="1"/>
            </p:cNvSpPr>
            <p:nvPr/>
          </p:nvSpPr>
          <p:spPr bwMode="auto">
            <a:xfrm>
              <a:off x="5435600" y="3544094"/>
              <a:ext cx="23813" cy="300038"/>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19" name="Freeform 171"/>
            <p:cNvSpPr>
              <a:spLocks/>
            </p:cNvSpPr>
            <p:nvPr/>
          </p:nvSpPr>
          <p:spPr bwMode="auto">
            <a:xfrm>
              <a:off x="5248275" y="3386932"/>
              <a:ext cx="200025" cy="244475"/>
            </a:xfrm>
            <a:custGeom>
              <a:avLst/>
              <a:gdLst>
                <a:gd name="T0" fmla="*/ 53 w 126"/>
                <a:gd name="T1" fmla="*/ 0 h 154"/>
                <a:gd name="T2" fmla="*/ 0 w 126"/>
                <a:gd name="T3" fmla="*/ 49 h 154"/>
                <a:gd name="T4" fmla="*/ 67 w 126"/>
                <a:gd name="T5" fmla="*/ 154 h 154"/>
                <a:gd name="T6" fmla="*/ 126 w 126"/>
                <a:gd name="T7" fmla="*/ 98 h 154"/>
                <a:gd name="T8" fmla="*/ 53 w 126"/>
                <a:gd name="T9" fmla="*/ 0 h 154"/>
              </a:gdLst>
              <a:ahLst/>
              <a:cxnLst>
                <a:cxn ang="0">
                  <a:pos x="T0" y="T1"/>
                </a:cxn>
                <a:cxn ang="0">
                  <a:pos x="T2" y="T3"/>
                </a:cxn>
                <a:cxn ang="0">
                  <a:pos x="T4" y="T5"/>
                </a:cxn>
                <a:cxn ang="0">
                  <a:pos x="T6" y="T7"/>
                </a:cxn>
                <a:cxn ang="0">
                  <a:pos x="T8" y="T9"/>
                </a:cxn>
              </a:cxnLst>
              <a:rect l="0" t="0" r="r" b="b"/>
              <a:pathLst>
                <a:path w="126" h="154">
                  <a:moveTo>
                    <a:pt x="53" y="0"/>
                  </a:moveTo>
                  <a:lnTo>
                    <a:pt x="0" y="49"/>
                  </a:lnTo>
                  <a:lnTo>
                    <a:pt x="67" y="154"/>
                  </a:lnTo>
                  <a:lnTo>
                    <a:pt x="126" y="98"/>
                  </a:lnTo>
                  <a:lnTo>
                    <a:pt x="53" y="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20" name="Freeform 172"/>
            <p:cNvSpPr>
              <a:spLocks/>
            </p:cNvSpPr>
            <p:nvPr/>
          </p:nvSpPr>
          <p:spPr bwMode="auto">
            <a:xfrm>
              <a:off x="5248275" y="3386932"/>
              <a:ext cx="200025" cy="244475"/>
            </a:xfrm>
            <a:custGeom>
              <a:avLst/>
              <a:gdLst>
                <a:gd name="T0" fmla="*/ 53 w 126"/>
                <a:gd name="T1" fmla="*/ 0 h 154"/>
                <a:gd name="T2" fmla="*/ 0 w 126"/>
                <a:gd name="T3" fmla="*/ 49 h 154"/>
                <a:gd name="T4" fmla="*/ 67 w 126"/>
                <a:gd name="T5" fmla="*/ 154 h 154"/>
                <a:gd name="T6" fmla="*/ 126 w 126"/>
                <a:gd name="T7" fmla="*/ 98 h 154"/>
                <a:gd name="T8" fmla="*/ 53 w 126"/>
                <a:gd name="T9" fmla="*/ 0 h 154"/>
              </a:gdLst>
              <a:ahLst/>
              <a:cxnLst>
                <a:cxn ang="0">
                  <a:pos x="T0" y="T1"/>
                </a:cxn>
                <a:cxn ang="0">
                  <a:pos x="T2" y="T3"/>
                </a:cxn>
                <a:cxn ang="0">
                  <a:pos x="T4" y="T5"/>
                </a:cxn>
                <a:cxn ang="0">
                  <a:pos x="T6" y="T7"/>
                </a:cxn>
                <a:cxn ang="0">
                  <a:pos x="T8" y="T9"/>
                </a:cxn>
              </a:cxnLst>
              <a:rect l="0" t="0" r="r" b="b"/>
              <a:pathLst>
                <a:path w="126" h="154">
                  <a:moveTo>
                    <a:pt x="53" y="0"/>
                  </a:moveTo>
                  <a:lnTo>
                    <a:pt x="0" y="49"/>
                  </a:lnTo>
                  <a:lnTo>
                    <a:pt x="67" y="154"/>
                  </a:lnTo>
                  <a:lnTo>
                    <a:pt x="126" y="98"/>
                  </a:lnTo>
                  <a:lnTo>
                    <a:pt x="53"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21" name="Freeform 173"/>
            <p:cNvSpPr>
              <a:spLocks/>
            </p:cNvSpPr>
            <p:nvPr/>
          </p:nvSpPr>
          <p:spPr bwMode="auto">
            <a:xfrm>
              <a:off x="5448300" y="3385344"/>
              <a:ext cx="204788" cy="246063"/>
            </a:xfrm>
            <a:custGeom>
              <a:avLst/>
              <a:gdLst>
                <a:gd name="T0" fmla="*/ 76 w 129"/>
                <a:gd name="T1" fmla="*/ 0 h 155"/>
                <a:gd name="T2" fmla="*/ 129 w 129"/>
                <a:gd name="T3" fmla="*/ 52 h 155"/>
                <a:gd name="T4" fmla="*/ 59 w 129"/>
                <a:gd name="T5" fmla="*/ 155 h 155"/>
                <a:gd name="T6" fmla="*/ 0 w 129"/>
                <a:gd name="T7" fmla="*/ 99 h 155"/>
                <a:gd name="T8" fmla="*/ 76 w 129"/>
                <a:gd name="T9" fmla="*/ 0 h 155"/>
              </a:gdLst>
              <a:ahLst/>
              <a:cxnLst>
                <a:cxn ang="0">
                  <a:pos x="T0" y="T1"/>
                </a:cxn>
                <a:cxn ang="0">
                  <a:pos x="T2" y="T3"/>
                </a:cxn>
                <a:cxn ang="0">
                  <a:pos x="T4" y="T5"/>
                </a:cxn>
                <a:cxn ang="0">
                  <a:pos x="T6" y="T7"/>
                </a:cxn>
                <a:cxn ang="0">
                  <a:pos x="T8" y="T9"/>
                </a:cxn>
              </a:cxnLst>
              <a:rect l="0" t="0" r="r" b="b"/>
              <a:pathLst>
                <a:path w="129" h="155">
                  <a:moveTo>
                    <a:pt x="76" y="0"/>
                  </a:moveTo>
                  <a:lnTo>
                    <a:pt x="129" y="52"/>
                  </a:lnTo>
                  <a:lnTo>
                    <a:pt x="59" y="155"/>
                  </a:lnTo>
                  <a:lnTo>
                    <a:pt x="0" y="99"/>
                  </a:lnTo>
                  <a:lnTo>
                    <a:pt x="76" y="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22" name="Freeform 174"/>
            <p:cNvSpPr>
              <a:spLocks/>
            </p:cNvSpPr>
            <p:nvPr/>
          </p:nvSpPr>
          <p:spPr bwMode="auto">
            <a:xfrm>
              <a:off x="5448300" y="3385344"/>
              <a:ext cx="204788" cy="246063"/>
            </a:xfrm>
            <a:custGeom>
              <a:avLst/>
              <a:gdLst>
                <a:gd name="T0" fmla="*/ 76 w 129"/>
                <a:gd name="T1" fmla="*/ 0 h 155"/>
                <a:gd name="T2" fmla="*/ 129 w 129"/>
                <a:gd name="T3" fmla="*/ 52 h 155"/>
                <a:gd name="T4" fmla="*/ 59 w 129"/>
                <a:gd name="T5" fmla="*/ 155 h 155"/>
                <a:gd name="T6" fmla="*/ 0 w 129"/>
                <a:gd name="T7" fmla="*/ 99 h 155"/>
                <a:gd name="T8" fmla="*/ 76 w 129"/>
                <a:gd name="T9" fmla="*/ 0 h 155"/>
              </a:gdLst>
              <a:ahLst/>
              <a:cxnLst>
                <a:cxn ang="0">
                  <a:pos x="T0" y="T1"/>
                </a:cxn>
                <a:cxn ang="0">
                  <a:pos x="T2" y="T3"/>
                </a:cxn>
                <a:cxn ang="0">
                  <a:pos x="T4" y="T5"/>
                </a:cxn>
                <a:cxn ang="0">
                  <a:pos x="T6" y="T7"/>
                </a:cxn>
                <a:cxn ang="0">
                  <a:pos x="T8" y="T9"/>
                </a:cxn>
              </a:cxnLst>
              <a:rect l="0" t="0" r="r" b="b"/>
              <a:pathLst>
                <a:path w="129" h="155">
                  <a:moveTo>
                    <a:pt x="76" y="0"/>
                  </a:moveTo>
                  <a:lnTo>
                    <a:pt x="129" y="52"/>
                  </a:lnTo>
                  <a:lnTo>
                    <a:pt x="59" y="155"/>
                  </a:lnTo>
                  <a:lnTo>
                    <a:pt x="0" y="99"/>
                  </a:lnTo>
                  <a:lnTo>
                    <a:pt x="76"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23" name="Freeform 175"/>
            <p:cNvSpPr>
              <a:spLocks noEditPoints="1"/>
            </p:cNvSpPr>
            <p:nvPr/>
          </p:nvSpPr>
          <p:spPr bwMode="auto">
            <a:xfrm>
              <a:off x="5200650" y="2972594"/>
              <a:ext cx="508000" cy="184150"/>
            </a:xfrm>
            <a:custGeom>
              <a:avLst/>
              <a:gdLst>
                <a:gd name="T0" fmla="*/ 236 w 316"/>
                <a:gd name="T1" fmla="*/ 114 h 115"/>
                <a:gd name="T2" fmla="*/ 240 w 316"/>
                <a:gd name="T3" fmla="*/ 114 h 115"/>
                <a:gd name="T4" fmla="*/ 297 w 316"/>
                <a:gd name="T5" fmla="*/ 68 h 115"/>
                <a:gd name="T6" fmla="*/ 310 w 316"/>
                <a:gd name="T7" fmla="*/ 30 h 115"/>
                <a:gd name="T8" fmla="*/ 316 w 316"/>
                <a:gd name="T9" fmla="*/ 16 h 115"/>
                <a:gd name="T10" fmla="*/ 307 w 316"/>
                <a:gd name="T11" fmla="*/ 5 h 115"/>
                <a:gd name="T12" fmla="*/ 238 w 316"/>
                <a:gd name="T13" fmla="*/ 2 h 115"/>
                <a:gd name="T14" fmla="*/ 238 w 316"/>
                <a:gd name="T15" fmla="*/ 9 h 115"/>
                <a:gd name="T16" fmla="*/ 285 w 316"/>
                <a:gd name="T17" fmla="*/ 14 h 115"/>
                <a:gd name="T18" fmla="*/ 283 w 316"/>
                <a:gd name="T19" fmla="*/ 86 h 115"/>
                <a:gd name="T20" fmla="*/ 236 w 316"/>
                <a:gd name="T21" fmla="*/ 108 h 115"/>
                <a:gd name="T22" fmla="*/ 236 w 316"/>
                <a:gd name="T23" fmla="*/ 114 h 115"/>
                <a:gd name="T24" fmla="*/ 158 w 316"/>
                <a:gd name="T25" fmla="*/ 15 h 115"/>
                <a:gd name="T26" fmla="*/ 84 w 316"/>
                <a:gd name="T27" fmla="*/ 2 h 115"/>
                <a:gd name="T28" fmla="*/ 78 w 316"/>
                <a:gd name="T29" fmla="*/ 2 h 115"/>
                <a:gd name="T30" fmla="*/ 78 w 316"/>
                <a:gd name="T31" fmla="*/ 9 h 115"/>
                <a:gd name="T32" fmla="*/ 130 w 316"/>
                <a:gd name="T33" fmla="*/ 27 h 115"/>
                <a:gd name="T34" fmla="*/ 99 w 316"/>
                <a:gd name="T35" fmla="*/ 103 h 115"/>
                <a:gd name="T36" fmla="*/ 76 w 316"/>
                <a:gd name="T37" fmla="*/ 108 h 115"/>
                <a:gd name="T38" fmla="*/ 76 w 316"/>
                <a:gd name="T39" fmla="*/ 115 h 115"/>
                <a:gd name="T40" fmla="*/ 130 w 316"/>
                <a:gd name="T41" fmla="*/ 80 h 115"/>
                <a:gd name="T42" fmla="*/ 157 w 316"/>
                <a:gd name="T43" fmla="*/ 41 h 115"/>
                <a:gd name="T44" fmla="*/ 183 w 316"/>
                <a:gd name="T45" fmla="*/ 79 h 115"/>
                <a:gd name="T46" fmla="*/ 236 w 316"/>
                <a:gd name="T47" fmla="*/ 114 h 115"/>
                <a:gd name="T48" fmla="*/ 236 w 316"/>
                <a:gd name="T49" fmla="*/ 108 h 115"/>
                <a:gd name="T50" fmla="*/ 211 w 316"/>
                <a:gd name="T51" fmla="*/ 103 h 115"/>
                <a:gd name="T52" fmla="*/ 185 w 316"/>
                <a:gd name="T53" fmla="*/ 27 h 115"/>
                <a:gd name="T54" fmla="*/ 238 w 316"/>
                <a:gd name="T55" fmla="*/ 9 h 115"/>
                <a:gd name="T56" fmla="*/ 238 w 316"/>
                <a:gd name="T57" fmla="*/ 2 h 115"/>
                <a:gd name="T58" fmla="*/ 233 w 316"/>
                <a:gd name="T59" fmla="*/ 2 h 115"/>
                <a:gd name="T60" fmla="*/ 158 w 316"/>
                <a:gd name="T61" fmla="*/ 15 h 115"/>
                <a:gd name="T62" fmla="*/ 78 w 316"/>
                <a:gd name="T63" fmla="*/ 2 h 115"/>
                <a:gd name="T64" fmla="*/ 9 w 316"/>
                <a:gd name="T65" fmla="*/ 6 h 115"/>
                <a:gd name="T66" fmla="*/ 0 w 316"/>
                <a:gd name="T67" fmla="*/ 17 h 115"/>
                <a:gd name="T68" fmla="*/ 5 w 316"/>
                <a:gd name="T69" fmla="*/ 31 h 115"/>
                <a:gd name="T70" fmla="*/ 15 w 316"/>
                <a:gd name="T71" fmla="*/ 69 h 115"/>
                <a:gd name="T72" fmla="*/ 69 w 316"/>
                <a:gd name="T73" fmla="*/ 114 h 115"/>
                <a:gd name="T74" fmla="*/ 76 w 316"/>
                <a:gd name="T75" fmla="*/ 115 h 115"/>
                <a:gd name="T76" fmla="*/ 76 w 316"/>
                <a:gd name="T77" fmla="*/ 108 h 115"/>
                <a:gd name="T78" fmla="*/ 28 w 316"/>
                <a:gd name="T79" fmla="*/ 86 h 115"/>
                <a:gd name="T80" fmla="*/ 31 w 316"/>
                <a:gd name="T81" fmla="*/ 14 h 115"/>
                <a:gd name="T82" fmla="*/ 78 w 316"/>
                <a:gd name="T83" fmla="*/ 9 h 115"/>
                <a:gd name="T84" fmla="*/ 78 w 316"/>
                <a:gd name="T85" fmla="*/ 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16" h="115">
                  <a:moveTo>
                    <a:pt x="236" y="114"/>
                  </a:moveTo>
                  <a:cubicBezTo>
                    <a:pt x="237" y="114"/>
                    <a:pt x="239" y="114"/>
                    <a:pt x="240" y="114"/>
                  </a:cubicBezTo>
                  <a:cubicBezTo>
                    <a:pt x="282" y="110"/>
                    <a:pt x="293" y="92"/>
                    <a:pt x="297" y="68"/>
                  </a:cubicBezTo>
                  <a:cubicBezTo>
                    <a:pt x="302" y="42"/>
                    <a:pt x="303" y="33"/>
                    <a:pt x="310" y="30"/>
                  </a:cubicBezTo>
                  <a:cubicBezTo>
                    <a:pt x="314" y="28"/>
                    <a:pt x="316" y="23"/>
                    <a:pt x="316" y="16"/>
                  </a:cubicBezTo>
                  <a:cubicBezTo>
                    <a:pt x="315" y="9"/>
                    <a:pt x="315" y="8"/>
                    <a:pt x="307" y="5"/>
                  </a:cubicBezTo>
                  <a:cubicBezTo>
                    <a:pt x="301" y="3"/>
                    <a:pt x="265" y="0"/>
                    <a:pt x="238" y="2"/>
                  </a:cubicBezTo>
                  <a:cubicBezTo>
                    <a:pt x="238" y="9"/>
                    <a:pt x="238" y="9"/>
                    <a:pt x="238" y="9"/>
                  </a:cubicBezTo>
                  <a:cubicBezTo>
                    <a:pt x="259" y="8"/>
                    <a:pt x="279" y="10"/>
                    <a:pt x="285" y="14"/>
                  </a:cubicBezTo>
                  <a:cubicBezTo>
                    <a:pt x="299" y="23"/>
                    <a:pt x="295" y="65"/>
                    <a:pt x="283" y="86"/>
                  </a:cubicBezTo>
                  <a:cubicBezTo>
                    <a:pt x="276" y="100"/>
                    <a:pt x="255" y="107"/>
                    <a:pt x="236" y="108"/>
                  </a:cubicBezTo>
                  <a:lnTo>
                    <a:pt x="236" y="114"/>
                  </a:lnTo>
                  <a:close/>
                  <a:moveTo>
                    <a:pt x="158" y="15"/>
                  </a:moveTo>
                  <a:cubicBezTo>
                    <a:pt x="148" y="16"/>
                    <a:pt x="110" y="5"/>
                    <a:pt x="84" y="2"/>
                  </a:cubicBezTo>
                  <a:cubicBezTo>
                    <a:pt x="82" y="2"/>
                    <a:pt x="80" y="2"/>
                    <a:pt x="78" y="2"/>
                  </a:cubicBezTo>
                  <a:cubicBezTo>
                    <a:pt x="78" y="9"/>
                    <a:pt x="78" y="9"/>
                    <a:pt x="78" y="9"/>
                  </a:cubicBezTo>
                  <a:cubicBezTo>
                    <a:pt x="99" y="10"/>
                    <a:pt x="122" y="15"/>
                    <a:pt x="130" y="27"/>
                  </a:cubicBezTo>
                  <a:cubicBezTo>
                    <a:pt x="143" y="46"/>
                    <a:pt x="120" y="93"/>
                    <a:pt x="99" y="103"/>
                  </a:cubicBezTo>
                  <a:cubicBezTo>
                    <a:pt x="93" y="106"/>
                    <a:pt x="84" y="108"/>
                    <a:pt x="76" y="108"/>
                  </a:cubicBezTo>
                  <a:cubicBezTo>
                    <a:pt x="76" y="115"/>
                    <a:pt x="76" y="115"/>
                    <a:pt x="76" y="115"/>
                  </a:cubicBezTo>
                  <a:cubicBezTo>
                    <a:pt x="112" y="115"/>
                    <a:pt x="125" y="89"/>
                    <a:pt x="130" y="80"/>
                  </a:cubicBezTo>
                  <a:cubicBezTo>
                    <a:pt x="138" y="63"/>
                    <a:pt x="136" y="41"/>
                    <a:pt x="157" y="41"/>
                  </a:cubicBezTo>
                  <a:cubicBezTo>
                    <a:pt x="178" y="41"/>
                    <a:pt x="175" y="63"/>
                    <a:pt x="183" y="79"/>
                  </a:cubicBezTo>
                  <a:cubicBezTo>
                    <a:pt x="187" y="88"/>
                    <a:pt x="198" y="115"/>
                    <a:pt x="236" y="114"/>
                  </a:cubicBezTo>
                  <a:cubicBezTo>
                    <a:pt x="236" y="108"/>
                    <a:pt x="236" y="108"/>
                    <a:pt x="236" y="108"/>
                  </a:cubicBezTo>
                  <a:cubicBezTo>
                    <a:pt x="227" y="108"/>
                    <a:pt x="218" y="106"/>
                    <a:pt x="211" y="103"/>
                  </a:cubicBezTo>
                  <a:cubicBezTo>
                    <a:pt x="191" y="93"/>
                    <a:pt x="171" y="46"/>
                    <a:pt x="185" y="27"/>
                  </a:cubicBezTo>
                  <a:cubicBezTo>
                    <a:pt x="194" y="15"/>
                    <a:pt x="216" y="10"/>
                    <a:pt x="238" y="9"/>
                  </a:cubicBezTo>
                  <a:cubicBezTo>
                    <a:pt x="238" y="2"/>
                    <a:pt x="238" y="2"/>
                    <a:pt x="238" y="2"/>
                  </a:cubicBezTo>
                  <a:cubicBezTo>
                    <a:pt x="236" y="2"/>
                    <a:pt x="235" y="2"/>
                    <a:pt x="233" y="2"/>
                  </a:cubicBezTo>
                  <a:cubicBezTo>
                    <a:pt x="209" y="4"/>
                    <a:pt x="179" y="15"/>
                    <a:pt x="158" y="15"/>
                  </a:cubicBezTo>
                  <a:close/>
                  <a:moveTo>
                    <a:pt x="78" y="2"/>
                  </a:moveTo>
                  <a:cubicBezTo>
                    <a:pt x="51" y="1"/>
                    <a:pt x="16" y="4"/>
                    <a:pt x="9" y="6"/>
                  </a:cubicBezTo>
                  <a:cubicBezTo>
                    <a:pt x="1" y="9"/>
                    <a:pt x="1" y="10"/>
                    <a:pt x="0" y="17"/>
                  </a:cubicBezTo>
                  <a:cubicBezTo>
                    <a:pt x="0" y="23"/>
                    <a:pt x="0" y="29"/>
                    <a:pt x="5" y="31"/>
                  </a:cubicBezTo>
                  <a:cubicBezTo>
                    <a:pt x="12" y="33"/>
                    <a:pt x="12" y="42"/>
                    <a:pt x="15" y="69"/>
                  </a:cubicBezTo>
                  <a:cubicBezTo>
                    <a:pt x="18" y="92"/>
                    <a:pt x="28" y="111"/>
                    <a:pt x="69" y="114"/>
                  </a:cubicBezTo>
                  <a:cubicBezTo>
                    <a:pt x="72" y="115"/>
                    <a:pt x="74" y="115"/>
                    <a:pt x="76" y="115"/>
                  </a:cubicBezTo>
                  <a:cubicBezTo>
                    <a:pt x="76" y="108"/>
                    <a:pt x="76" y="108"/>
                    <a:pt x="76" y="108"/>
                  </a:cubicBezTo>
                  <a:cubicBezTo>
                    <a:pt x="57" y="108"/>
                    <a:pt x="35" y="101"/>
                    <a:pt x="28" y="86"/>
                  </a:cubicBezTo>
                  <a:cubicBezTo>
                    <a:pt x="18" y="65"/>
                    <a:pt x="17" y="23"/>
                    <a:pt x="31" y="14"/>
                  </a:cubicBezTo>
                  <a:cubicBezTo>
                    <a:pt x="37" y="11"/>
                    <a:pt x="57" y="8"/>
                    <a:pt x="78" y="9"/>
                  </a:cubicBezTo>
                  <a:lnTo>
                    <a:pt x="78" y="2"/>
                  </a:lnTo>
                  <a:close/>
                </a:path>
              </a:pathLst>
            </a:custGeom>
            <a:solidFill>
              <a:srgbClr val="26808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24" name="Freeform 176"/>
            <p:cNvSpPr>
              <a:spLocks/>
            </p:cNvSpPr>
            <p:nvPr/>
          </p:nvSpPr>
          <p:spPr bwMode="auto">
            <a:xfrm>
              <a:off x="5448300" y="3542507"/>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solidFill>
              <a:srgbClr val="2479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25" name="Freeform 177"/>
            <p:cNvSpPr>
              <a:spLocks/>
            </p:cNvSpPr>
            <p:nvPr/>
          </p:nvSpPr>
          <p:spPr bwMode="auto">
            <a:xfrm>
              <a:off x="5332413" y="3382169"/>
              <a:ext cx="236538" cy="160338"/>
            </a:xfrm>
            <a:custGeom>
              <a:avLst/>
              <a:gdLst>
                <a:gd name="T0" fmla="*/ 147 w 147"/>
                <a:gd name="T1" fmla="*/ 0 h 100"/>
                <a:gd name="T2" fmla="*/ 72 w 147"/>
                <a:gd name="T3" fmla="*/ 97 h 100"/>
                <a:gd name="T4" fmla="*/ 0 w 147"/>
                <a:gd name="T5" fmla="*/ 0 h 100"/>
                <a:gd name="T6" fmla="*/ 0 w 147"/>
                <a:gd name="T7" fmla="*/ 3 h 100"/>
                <a:gd name="T8" fmla="*/ 72 w 147"/>
                <a:gd name="T9" fmla="*/ 100 h 100"/>
                <a:gd name="T10" fmla="*/ 72 w 147"/>
                <a:gd name="T11" fmla="*/ 100 h 100"/>
                <a:gd name="T12" fmla="*/ 147 w 147"/>
                <a:gd name="T13" fmla="*/ 2 h 100"/>
                <a:gd name="T14" fmla="*/ 147 w 147"/>
                <a:gd name="T15" fmla="*/ 0 h 1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7" h="100">
                  <a:moveTo>
                    <a:pt x="147" y="0"/>
                  </a:moveTo>
                  <a:cubicBezTo>
                    <a:pt x="72" y="97"/>
                    <a:pt x="72" y="97"/>
                    <a:pt x="72" y="97"/>
                  </a:cubicBezTo>
                  <a:cubicBezTo>
                    <a:pt x="0" y="0"/>
                    <a:pt x="0" y="0"/>
                    <a:pt x="0" y="0"/>
                  </a:cubicBezTo>
                  <a:cubicBezTo>
                    <a:pt x="0" y="3"/>
                    <a:pt x="0" y="3"/>
                    <a:pt x="0" y="3"/>
                  </a:cubicBezTo>
                  <a:cubicBezTo>
                    <a:pt x="72" y="100"/>
                    <a:pt x="72" y="100"/>
                    <a:pt x="72" y="100"/>
                  </a:cubicBezTo>
                  <a:cubicBezTo>
                    <a:pt x="72" y="100"/>
                    <a:pt x="72" y="100"/>
                    <a:pt x="72" y="100"/>
                  </a:cubicBezTo>
                  <a:cubicBezTo>
                    <a:pt x="147" y="2"/>
                    <a:pt x="147" y="2"/>
                    <a:pt x="147" y="2"/>
                  </a:cubicBezTo>
                  <a:cubicBezTo>
                    <a:pt x="147" y="0"/>
                    <a:pt x="147" y="0"/>
                    <a:pt x="147" y="0"/>
                  </a:cubicBezTo>
                </a:path>
              </a:pathLst>
            </a:custGeom>
            <a:solidFill>
              <a:srgbClr val="E9CAB7"/>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26" name="Freeform 178"/>
            <p:cNvSpPr>
              <a:spLocks/>
            </p:cNvSpPr>
            <p:nvPr/>
          </p:nvSpPr>
          <p:spPr bwMode="auto">
            <a:xfrm>
              <a:off x="3284538" y="3305969"/>
              <a:ext cx="1247775" cy="566738"/>
            </a:xfrm>
            <a:custGeom>
              <a:avLst/>
              <a:gdLst>
                <a:gd name="T0" fmla="*/ 311 w 777"/>
                <a:gd name="T1" fmla="*/ 0 h 353"/>
                <a:gd name="T2" fmla="*/ 67 w 777"/>
                <a:gd name="T3" fmla="*/ 134 h 353"/>
                <a:gd name="T4" fmla="*/ 0 w 777"/>
                <a:gd name="T5" fmla="*/ 353 h 353"/>
                <a:gd name="T6" fmla="*/ 389 w 777"/>
                <a:gd name="T7" fmla="*/ 353 h 353"/>
                <a:gd name="T8" fmla="*/ 777 w 777"/>
                <a:gd name="T9" fmla="*/ 353 h 353"/>
                <a:gd name="T10" fmla="*/ 710 w 777"/>
                <a:gd name="T11" fmla="*/ 134 h 353"/>
                <a:gd name="T12" fmla="*/ 468 w 777"/>
                <a:gd name="T13" fmla="*/ 2 h 353"/>
                <a:gd name="T14" fmla="*/ 311 w 777"/>
                <a:gd name="T15" fmla="*/ 0 h 3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7" h="353">
                  <a:moveTo>
                    <a:pt x="311" y="0"/>
                  </a:moveTo>
                  <a:cubicBezTo>
                    <a:pt x="139" y="76"/>
                    <a:pt x="88" y="116"/>
                    <a:pt x="67" y="134"/>
                  </a:cubicBezTo>
                  <a:cubicBezTo>
                    <a:pt x="36" y="162"/>
                    <a:pt x="19" y="265"/>
                    <a:pt x="0" y="353"/>
                  </a:cubicBezTo>
                  <a:cubicBezTo>
                    <a:pt x="389" y="353"/>
                    <a:pt x="389" y="353"/>
                    <a:pt x="389" y="353"/>
                  </a:cubicBezTo>
                  <a:cubicBezTo>
                    <a:pt x="777" y="353"/>
                    <a:pt x="777" y="353"/>
                    <a:pt x="777" y="353"/>
                  </a:cubicBezTo>
                  <a:cubicBezTo>
                    <a:pt x="759" y="265"/>
                    <a:pt x="741" y="162"/>
                    <a:pt x="710" y="134"/>
                  </a:cubicBezTo>
                  <a:cubicBezTo>
                    <a:pt x="690" y="116"/>
                    <a:pt x="640" y="77"/>
                    <a:pt x="468" y="2"/>
                  </a:cubicBezTo>
                  <a:cubicBezTo>
                    <a:pt x="311" y="0"/>
                    <a:pt x="311" y="0"/>
                    <a:pt x="311" y="0"/>
                  </a:cubicBezTo>
                </a:path>
              </a:pathLst>
            </a:custGeom>
            <a:solidFill>
              <a:srgbClr val="FFDEC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27" name="Freeform 179"/>
            <p:cNvSpPr>
              <a:spLocks/>
            </p:cNvSpPr>
            <p:nvPr/>
          </p:nvSpPr>
          <p:spPr bwMode="auto">
            <a:xfrm>
              <a:off x="3284538" y="3305969"/>
              <a:ext cx="1247775" cy="566738"/>
            </a:xfrm>
            <a:custGeom>
              <a:avLst/>
              <a:gdLst>
                <a:gd name="T0" fmla="*/ 311 w 777"/>
                <a:gd name="T1" fmla="*/ 0 h 353"/>
                <a:gd name="T2" fmla="*/ 67 w 777"/>
                <a:gd name="T3" fmla="*/ 134 h 353"/>
                <a:gd name="T4" fmla="*/ 0 w 777"/>
                <a:gd name="T5" fmla="*/ 353 h 353"/>
                <a:gd name="T6" fmla="*/ 389 w 777"/>
                <a:gd name="T7" fmla="*/ 353 h 353"/>
                <a:gd name="T8" fmla="*/ 777 w 777"/>
                <a:gd name="T9" fmla="*/ 353 h 353"/>
                <a:gd name="T10" fmla="*/ 710 w 777"/>
                <a:gd name="T11" fmla="*/ 134 h 353"/>
                <a:gd name="T12" fmla="*/ 468 w 777"/>
                <a:gd name="T13" fmla="*/ 2 h 353"/>
                <a:gd name="T14" fmla="*/ 311 w 777"/>
                <a:gd name="T15" fmla="*/ 0 h 3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7" h="353">
                  <a:moveTo>
                    <a:pt x="311" y="0"/>
                  </a:moveTo>
                  <a:cubicBezTo>
                    <a:pt x="139" y="76"/>
                    <a:pt x="88" y="116"/>
                    <a:pt x="67" y="134"/>
                  </a:cubicBezTo>
                  <a:cubicBezTo>
                    <a:pt x="36" y="162"/>
                    <a:pt x="19" y="265"/>
                    <a:pt x="0" y="353"/>
                  </a:cubicBezTo>
                  <a:cubicBezTo>
                    <a:pt x="389" y="353"/>
                    <a:pt x="389" y="353"/>
                    <a:pt x="389" y="353"/>
                  </a:cubicBezTo>
                  <a:cubicBezTo>
                    <a:pt x="777" y="353"/>
                    <a:pt x="777" y="353"/>
                    <a:pt x="777" y="353"/>
                  </a:cubicBezTo>
                  <a:cubicBezTo>
                    <a:pt x="759" y="265"/>
                    <a:pt x="741" y="162"/>
                    <a:pt x="710" y="134"/>
                  </a:cubicBezTo>
                  <a:cubicBezTo>
                    <a:pt x="690" y="116"/>
                    <a:pt x="640" y="77"/>
                    <a:pt x="468" y="2"/>
                  </a:cubicBezTo>
                  <a:cubicBezTo>
                    <a:pt x="311" y="0"/>
                    <a:pt x="311" y="0"/>
                    <a:pt x="311" y="0"/>
                  </a:cubicBezTo>
                </a:path>
              </a:pathLst>
            </a:custGeom>
            <a:solidFill>
              <a:srgbClr val="333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28" name="Freeform 180"/>
            <p:cNvSpPr>
              <a:spLocks/>
            </p:cNvSpPr>
            <p:nvPr/>
          </p:nvSpPr>
          <p:spPr bwMode="auto">
            <a:xfrm>
              <a:off x="3775075" y="2902744"/>
              <a:ext cx="266700" cy="560388"/>
            </a:xfrm>
            <a:custGeom>
              <a:avLst/>
              <a:gdLst>
                <a:gd name="T0" fmla="*/ 0 w 167"/>
                <a:gd name="T1" fmla="*/ 102 h 349"/>
                <a:gd name="T2" fmla="*/ 0 w 167"/>
                <a:gd name="T3" fmla="*/ 230 h 349"/>
                <a:gd name="T4" fmla="*/ 0 w 167"/>
                <a:gd name="T5" fmla="*/ 293 h 349"/>
                <a:gd name="T6" fmla="*/ 167 w 167"/>
                <a:gd name="T7" fmla="*/ 293 h 349"/>
                <a:gd name="T8" fmla="*/ 167 w 167"/>
                <a:gd name="T9" fmla="*/ 230 h 349"/>
                <a:gd name="T10" fmla="*/ 167 w 167"/>
                <a:gd name="T11" fmla="*/ 102 h 349"/>
                <a:gd name="T12" fmla="*/ 0 w 167"/>
                <a:gd name="T13" fmla="*/ 102 h 349"/>
              </a:gdLst>
              <a:ahLst/>
              <a:cxnLst>
                <a:cxn ang="0">
                  <a:pos x="T0" y="T1"/>
                </a:cxn>
                <a:cxn ang="0">
                  <a:pos x="T2" y="T3"/>
                </a:cxn>
                <a:cxn ang="0">
                  <a:pos x="T4" y="T5"/>
                </a:cxn>
                <a:cxn ang="0">
                  <a:pos x="T6" y="T7"/>
                </a:cxn>
                <a:cxn ang="0">
                  <a:pos x="T8" y="T9"/>
                </a:cxn>
                <a:cxn ang="0">
                  <a:pos x="T10" y="T11"/>
                </a:cxn>
                <a:cxn ang="0">
                  <a:pos x="T12" y="T13"/>
                </a:cxn>
              </a:cxnLst>
              <a:rect l="0" t="0" r="r" b="b"/>
              <a:pathLst>
                <a:path w="167" h="349">
                  <a:moveTo>
                    <a:pt x="0" y="102"/>
                  </a:moveTo>
                  <a:cubicBezTo>
                    <a:pt x="0" y="230"/>
                    <a:pt x="0" y="230"/>
                    <a:pt x="0" y="230"/>
                  </a:cubicBezTo>
                  <a:cubicBezTo>
                    <a:pt x="0" y="293"/>
                    <a:pt x="0" y="293"/>
                    <a:pt x="0" y="293"/>
                  </a:cubicBezTo>
                  <a:cubicBezTo>
                    <a:pt x="46" y="347"/>
                    <a:pt x="121" y="349"/>
                    <a:pt x="167" y="293"/>
                  </a:cubicBezTo>
                  <a:cubicBezTo>
                    <a:pt x="167" y="230"/>
                    <a:pt x="167" y="230"/>
                    <a:pt x="167" y="230"/>
                  </a:cubicBezTo>
                  <a:cubicBezTo>
                    <a:pt x="167" y="102"/>
                    <a:pt x="167" y="102"/>
                    <a:pt x="167" y="102"/>
                  </a:cubicBezTo>
                  <a:cubicBezTo>
                    <a:pt x="167" y="0"/>
                    <a:pt x="0" y="0"/>
                    <a:pt x="0" y="102"/>
                  </a:cubicBezTo>
                </a:path>
              </a:pathLst>
            </a:custGeom>
            <a:solidFill>
              <a:srgbClr val="FFDBB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29" name="Freeform 181"/>
            <p:cNvSpPr>
              <a:spLocks/>
            </p:cNvSpPr>
            <p:nvPr/>
          </p:nvSpPr>
          <p:spPr bwMode="auto">
            <a:xfrm>
              <a:off x="3597275" y="2866232"/>
              <a:ext cx="112713" cy="165100"/>
            </a:xfrm>
            <a:custGeom>
              <a:avLst/>
              <a:gdLst>
                <a:gd name="T0" fmla="*/ 20 w 70"/>
                <a:gd name="T1" fmla="*/ 5 h 102"/>
                <a:gd name="T2" fmla="*/ 62 w 70"/>
                <a:gd name="T3" fmla="*/ 42 h 102"/>
                <a:gd name="T4" fmla="*/ 50 w 70"/>
                <a:gd name="T5" fmla="*/ 97 h 102"/>
                <a:gd name="T6" fmla="*/ 8 w 70"/>
                <a:gd name="T7" fmla="*/ 59 h 102"/>
                <a:gd name="T8" fmla="*/ 20 w 70"/>
                <a:gd name="T9" fmla="*/ 5 h 102"/>
              </a:gdLst>
              <a:ahLst/>
              <a:cxnLst>
                <a:cxn ang="0">
                  <a:pos x="T0" y="T1"/>
                </a:cxn>
                <a:cxn ang="0">
                  <a:pos x="T2" y="T3"/>
                </a:cxn>
                <a:cxn ang="0">
                  <a:pos x="T4" y="T5"/>
                </a:cxn>
                <a:cxn ang="0">
                  <a:pos x="T6" y="T7"/>
                </a:cxn>
                <a:cxn ang="0">
                  <a:pos x="T8" y="T9"/>
                </a:cxn>
              </a:cxnLst>
              <a:rect l="0" t="0" r="r" b="b"/>
              <a:pathLst>
                <a:path w="70" h="102">
                  <a:moveTo>
                    <a:pt x="20" y="5"/>
                  </a:moveTo>
                  <a:cubicBezTo>
                    <a:pt x="35" y="0"/>
                    <a:pt x="53" y="17"/>
                    <a:pt x="62" y="42"/>
                  </a:cubicBezTo>
                  <a:cubicBezTo>
                    <a:pt x="70" y="67"/>
                    <a:pt x="65" y="92"/>
                    <a:pt x="50" y="97"/>
                  </a:cubicBezTo>
                  <a:cubicBezTo>
                    <a:pt x="35" y="102"/>
                    <a:pt x="17" y="85"/>
                    <a:pt x="8" y="59"/>
                  </a:cubicBezTo>
                  <a:cubicBezTo>
                    <a:pt x="0" y="34"/>
                    <a:pt x="5" y="10"/>
                    <a:pt x="20" y="5"/>
                  </a:cubicBezTo>
                  <a:close/>
                </a:path>
              </a:pathLst>
            </a:custGeom>
            <a:solidFill>
              <a:srgbClr val="FFDBB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30" name="Freeform 182"/>
            <p:cNvSpPr>
              <a:spLocks/>
            </p:cNvSpPr>
            <p:nvPr/>
          </p:nvSpPr>
          <p:spPr bwMode="auto">
            <a:xfrm>
              <a:off x="4106863" y="2866232"/>
              <a:ext cx="112713" cy="165100"/>
            </a:xfrm>
            <a:custGeom>
              <a:avLst/>
              <a:gdLst>
                <a:gd name="T0" fmla="*/ 50 w 70"/>
                <a:gd name="T1" fmla="*/ 5 h 102"/>
                <a:gd name="T2" fmla="*/ 8 w 70"/>
                <a:gd name="T3" fmla="*/ 42 h 102"/>
                <a:gd name="T4" fmla="*/ 20 w 70"/>
                <a:gd name="T5" fmla="*/ 97 h 102"/>
                <a:gd name="T6" fmla="*/ 61 w 70"/>
                <a:gd name="T7" fmla="*/ 59 h 102"/>
                <a:gd name="T8" fmla="*/ 50 w 70"/>
                <a:gd name="T9" fmla="*/ 5 h 102"/>
              </a:gdLst>
              <a:ahLst/>
              <a:cxnLst>
                <a:cxn ang="0">
                  <a:pos x="T0" y="T1"/>
                </a:cxn>
                <a:cxn ang="0">
                  <a:pos x="T2" y="T3"/>
                </a:cxn>
                <a:cxn ang="0">
                  <a:pos x="T4" y="T5"/>
                </a:cxn>
                <a:cxn ang="0">
                  <a:pos x="T6" y="T7"/>
                </a:cxn>
                <a:cxn ang="0">
                  <a:pos x="T8" y="T9"/>
                </a:cxn>
              </a:cxnLst>
              <a:rect l="0" t="0" r="r" b="b"/>
              <a:pathLst>
                <a:path w="70" h="102">
                  <a:moveTo>
                    <a:pt x="50" y="5"/>
                  </a:moveTo>
                  <a:cubicBezTo>
                    <a:pt x="35" y="0"/>
                    <a:pt x="16" y="17"/>
                    <a:pt x="8" y="42"/>
                  </a:cubicBezTo>
                  <a:cubicBezTo>
                    <a:pt x="0" y="67"/>
                    <a:pt x="5" y="92"/>
                    <a:pt x="20" y="97"/>
                  </a:cubicBezTo>
                  <a:cubicBezTo>
                    <a:pt x="34" y="102"/>
                    <a:pt x="53" y="85"/>
                    <a:pt x="61" y="59"/>
                  </a:cubicBezTo>
                  <a:cubicBezTo>
                    <a:pt x="70" y="34"/>
                    <a:pt x="65" y="10"/>
                    <a:pt x="50" y="5"/>
                  </a:cubicBezTo>
                  <a:close/>
                </a:path>
              </a:pathLst>
            </a:custGeom>
            <a:solidFill>
              <a:srgbClr val="FFDBB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31" name="Freeform 183"/>
            <p:cNvSpPr>
              <a:spLocks/>
            </p:cNvSpPr>
            <p:nvPr/>
          </p:nvSpPr>
          <p:spPr bwMode="auto">
            <a:xfrm>
              <a:off x="3722688" y="3437732"/>
              <a:ext cx="354013" cy="434975"/>
            </a:xfrm>
            <a:custGeom>
              <a:avLst/>
              <a:gdLst>
                <a:gd name="T0" fmla="*/ 116 w 220"/>
                <a:gd name="T1" fmla="*/ 0 h 271"/>
                <a:gd name="T2" fmla="*/ 0 w 220"/>
                <a:gd name="T3" fmla="*/ 35 h 271"/>
                <a:gd name="T4" fmla="*/ 44 w 220"/>
                <a:gd name="T5" fmla="*/ 271 h 271"/>
                <a:gd name="T6" fmla="*/ 202 w 220"/>
                <a:gd name="T7" fmla="*/ 271 h 271"/>
                <a:gd name="T8" fmla="*/ 220 w 220"/>
                <a:gd name="T9" fmla="*/ 36 h 271"/>
                <a:gd name="T10" fmla="*/ 116 w 220"/>
                <a:gd name="T11" fmla="*/ 0 h 271"/>
              </a:gdLst>
              <a:ahLst/>
              <a:cxnLst>
                <a:cxn ang="0">
                  <a:pos x="T0" y="T1"/>
                </a:cxn>
                <a:cxn ang="0">
                  <a:pos x="T2" y="T3"/>
                </a:cxn>
                <a:cxn ang="0">
                  <a:pos x="T4" y="T5"/>
                </a:cxn>
                <a:cxn ang="0">
                  <a:pos x="T6" y="T7"/>
                </a:cxn>
                <a:cxn ang="0">
                  <a:pos x="T8" y="T9"/>
                </a:cxn>
                <a:cxn ang="0">
                  <a:pos x="T10" y="T11"/>
                </a:cxn>
              </a:cxnLst>
              <a:rect l="0" t="0" r="r" b="b"/>
              <a:pathLst>
                <a:path w="220" h="271">
                  <a:moveTo>
                    <a:pt x="116" y="0"/>
                  </a:moveTo>
                  <a:cubicBezTo>
                    <a:pt x="116" y="0"/>
                    <a:pt x="0" y="28"/>
                    <a:pt x="0" y="35"/>
                  </a:cubicBezTo>
                  <a:cubicBezTo>
                    <a:pt x="0" y="42"/>
                    <a:pt x="44" y="271"/>
                    <a:pt x="44" y="271"/>
                  </a:cubicBezTo>
                  <a:cubicBezTo>
                    <a:pt x="202" y="271"/>
                    <a:pt x="202" y="271"/>
                    <a:pt x="202" y="271"/>
                  </a:cubicBezTo>
                  <a:cubicBezTo>
                    <a:pt x="220" y="36"/>
                    <a:pt x="220" y="36"/>
                    <a:pt x="220" y="36"/>
                  </a:cubicBezTo>
                  <a:cubicBezTo>
                    <a:pt x="116" y="0"/>
                    <a:pt x="116" y="0"/>
                    <a:pt x="116" y="0"/>
                  </a:cubicBezTo>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32" name="Freeform 184"/>
            <p:cNvSpPr>
              <a:spLocks/>
            </p:cNvSpPr>
            <p:nvPr/>
          </p:nvSpPr>
          <p:spPr bwMode="auto">
            <a:xfrm>
              <a:off x="3598863" y="3312319"/>
              <a:ext cx="234950" cy="560388"/>
            </a:xfrm>
            <a:custGeom>
              <a:avLst/>
              <a:gdLst>
                <a:gd name="T0" fmla="*/ 111 w 148"/>
                <a:gd name="T1" fmla="*/ 0 h 353"/>
                <a:gd name="T2" fmla="*/ 111 w 148"/>
                <a:gd name="T3" fmla="*/ 38 h 353"/>
                <a:gd name="T4" fmla="*/ 148 w 148"/>
                <a:gd name="T5" fmla="*/ 353 h 353"/>
                <a:gd name="T6" fmla="*/ 84 w 148"/>
                <a:gd name="T7" fmla="*/ 353 h 353"/>
                <a:gd name="T8" fmla="*/ 15 w 148"/>
                <a:gd name="T9" fmla="*/ 213 h 353"/>
                <a:gd name="T10" fmla="*/ 81 w 148"/>
                <a:gd name="T11" fmla="*/ 168 h 353"/>
                <a:gd name="T12" fmla="*/ 0 w 148"/>
                <a:gd name="T13" fmla="*/ 131 h 353"/>
                <a:gd name="T14" fmla="*/ 75 w 148"/>
                <a:gd name="T15" fmla="*/ 16 h 353"/>
                <a:gd name="T16" fmla="*/ 111 w 148"/>
                <a:gd name="T17"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8" h="353">
                  <a:moveTo>
                    <a:pt x="111" y="0"/>
                  </a:moveTo>
                  <a:lnTo>
                    <a:pt x="111" y="38"/>
                  </a:lnTo>
                  <a:lnTo>
                    <a:pt x="148" y="353"/>
                  </a:lnTo>
                  <a:lnTo>
                    <a:pt x="84" y="353"/>
                  </a:lnTo>
                  <a:lnTo>
                    <a:pt x="15" y="213"/>
                  </a:lnTo>
                  <a:lnTo>
                    <a:pt x="81" y="168"/>
                  </a:lnTo>
                  <a:lnTo>
                    <a:pt x="0" y="131"/>
                  </a:lnTo>
                  <a:lnTo>
                    <a:pt x="75" y="16"/>
                  </a:lnTo>
                  <a:lnTo>
                    <a:pt x="111" y="0"/>
                  </a:lnTo>
                  <a:close/>
                </a:path>
              </a:pathLst>
            </a:custGeom>
            <a:solidFill>
              <a:srgbClr val="605F5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33" name="Freeform 185"/>
            <p:cNvSpPr>
              <a:spLocks/>
            </p:cNvSpPr>
            <p:nvPr/>
          </p:nvSpPr>
          <p:spPr bwMode="auto">
            <a:xfrm>
              <a:off x="3984625" y="3312319"/>
              <a:ext cx="233363" cy="560388"/>
            </a:xfrm>
            <a:custGeom>
              <a:avLst/>
              <a:gdLst>
                <a:gd name="T0" fmla="*/ 36 w 147"/>
                <a:gd name="T1" fmla="*/ 0 h 353"/>
                <a:gd name="T2" fmla="*/ 36 w 147"/>
                <a:gd name="T3" fmla="*/ 38 h 353"/>
                <a:gd name="T4" fmla="*/ 0 w 147"/>
                <a:gd name="T5" fmla="*/ 353 h 353"/>
                <a:gd name="T6" fmla="*/ 63 w 147"/>
                <a:gd name="T7" fmla="*/ 353 h 353"/>
                <a:gd name="T8" fmla="*/ 131 w 147"/>
                <a:gd name="T9" fmla="*/ 213 h 353"/>
                <a:gd name="T10" fmla="*/ 66 w 147"/>
                <a:gd name="T11" fmla="*/ 168 h 353"/>
                <a:gd name="T12" fmla="*/ 147 w 147"/>
                <a:gd name="T13" fmla="*/ 131 h 353"/>
                <a:gd name="T14" fmla="*/ 81 w 147"/>
                <a:gd name="T15" fmla="*/ 19 h 353"/>
                <a:gd name="T16" fmla="*/ 36 w 147"/>
                <a:gd name="T17"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7" h="353">
                  <a:moveTo>
                    <a:pt x="36" y="0"/>
                  </a:moveTo>
                  <a:lnTo>
                    <a:pt x="36" y="38"/>
                  </a:lnTo>
                  <a:lnTo>
                    <a:pt x="0" y="353"/>
                  </a:lnTo>
                  <a:lnTo>
                    <a:pt x="63" y="353"/>
                  </a:lnTo>
                  <a:lnTo>
                    <a:pt x="131" y="213"/>
                  </a:lnTo>
                  <a:lnTo>
                    <a:pt x="66" y="168"/>
                  </a:lnTo>
                  <a:lnTo>
                    <a:pt x="147" y="131"/>
                  </a:lnTo>
                  <a:lnTo>
                    <a:pt x="81" y="19"/>
                  </a:lnTo>
                  <a:lnTo>
                    <a:pt x="36" y="0"/>
                  </a:lnTo>
                  <a:close/>
                </a:path>
              </a:pathLst>
            </a:custGeom>
            <a:solidFill>
              <a:srgbClr val="605F5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34" name="Freeform 186"/>
            <p:cNvSpPr>
              <a:spLocks/>
            </p:cNvSpPr>
            <p:nvPr/>
          </p:nvSpPr>
          <p:spPr bwMode="auto">
            <a:xfrm>
              <a:off x="3851275" y="3437732"/>
              <a:ext cx="115888" cy="112713"/>
            </a:xfrm>
            <a:custGeom>
              <a:avLst/>
              <a:gdLst>
                <a:gd name="T0" fmla="*/ 0 w 72"/>
                <a:gd name="T1" fmla="*/ 39 h 70"/>
                <a:gd name="T2" fmla="*/ 20 w 72"/>
                <a:gd name="T3" fmla="*/ 70 h 70"/>
                <a:gd name="T4" fmla="*/ 51 w 72"/>
                <a:gd name="T5" fmla="*/ 70 h 70"/>
                <a:gd name="T6" fmla="*/ 72 w 72"/>
                <a:gd name="T7" fmla="*/ 39 h 70"/>
                <a:gd name="T8" fmla="*/ 36 w 72"/>
                <a:gd name="T9" fmla="*/ 0 h 70"/>
                <a:gd name="T10" fmla="*/ 0 w 72"/>
                <a:gd name="T11" fmla="*/ 39 h 70"/>
              </a:gdLst>
              <a:ahLst/>
              <a:cxnLst>
                <a:cxn ang="0">
                  <a:pos x="T0" y="T1"/>
                </a:cxn>
                <a:cxn ang="0">
                  <a:pos x="T2" y="T3"/>
                </a:cxn>
                <a:cxn ang="0">
                  <a:pos x="T4" y="T5"/>
                </a:cxn>
                <a:cxn ang="0">
                  <a:pos x="T6" y="T7"/>
                </a:cxn>
                <a:cxn ang="0">
                  <a:pos x="T8" y="T9"/>
                </a:cxn>
                <a:cxn ang="0">
                  <a:pos x="T10" y="T11"/>
                </a:cxn>
              </a:cxnLst>
              <a:rect l="0" t="0" r="r" b="b"/>
              <a:pathLst>
                <a:path w="72" h="70">
                  <a:moveTo>
                    <a:pt x="0" y="39"/>
                  </a:moveTo>
                  <a:cubicBezTo>
                    <a:pt x="20" y="70"/>
                    <a:pt x="20" y="70"/>
                    <a:pt x="20" y="70"/>
                  </a:cubicBezTo>
                  <a:cubicBezTo>
                    <a:pt x="30" y="70"/>
                    <a:pt x="41" y="70"/>
                    <a:pt x="51" y="70"/>
                  </a:cubicBezTo>
                  <a:cubicBezTo>
                    <a:pt x="72" y="39"/>
                    <a:pt x="72" y="39"/>
                    <a:pt x="72" y="39"/>
                  </a:cubicBezTo>
                  <a:cubicBezTo>
                    <a:pt x="36" y="0"/>
                    <a:pt x="36" y="0"/>
                    <a:pt x="36" y="0"/>
                  </a:cubicBezTo>
                  <a:cubicBezTo>
                    <a:pt x="0" y="39"/>
                    <a:pt x="0" y="39"/>
                    <a:pt x="0" y="39"/>
                  </a:cubicBezTo>
                </a:path>
              </a:pathLst>
            </a:custGeom>
            <a:solidFill>
              <a:srgbClr val="C9383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35" name="Freeform 187"/>
            <p:cNvSpPr>
              <a:spLocks/>
            </p:cNvSpPr>
            <p:nvPr/>
          </p:nvSpPr>
          <p:spPr bwMode="auto">
            <a:xfrm>
              <a:off x="3836988" y="3550444"/>
              <a:ext cx="142875" cy="322263"/>
            </a:xfrm>
            <a:custGeom>
              <a:avLst/>
              <a:gdLst>
                <a:gd name="T0" fmla="*/ 29 w 90"/>
                <a:gd name="T1" fmla="*/ 0 h 203"/>
                <a:gd name="T2" fmla="*/ 0 w 90"/>
                <a:gd name="T3" fmla="*/ 203 h 203"/>
                <a:gd name="T4" fmla="*/ 90 w 90"/>
                <a:gd name="T5" fmla="*/ 203 h 203"/>
                <a:gd name="T6" fmla="*/ 61 w 90"/>
                <a:gd name="T7" fmla="*/ 0 h 203"/>
                <a:gd name="T8" fmla="*/ 29 w 90"/>
                <a:gd name="T9" fmla="*/ 0 h 203"/>
              </a:gdLst>
              <a:ahLst/>
              <a:cxnLst>
                <a:cxn ang="0">
                  <a:pos x="T0" y="T1"/>
                </a:cxn>
                <a:cxn ang="0">
                  <a:pos x="T2" y="T3"/>
                </a:cxn>
                <a:cxn ang="0">
                  <a:pos x="T4" y="T5"/>
                </a:cxn>
                <a:cxn ang="0">
                  <a:pos x="T6" y="T7"/>
                </a:cxn>
                <a:cxn ang="0">
                  <a:pos x="T8" y="T9"/>
                </a:cxn>
              </a:cxnLst>
              <a:rect l="0" t="0" r="r" b="b"/>
              <a:pathLst>
                <a:path w="90" h="203">
                  <a:moveTo>
                    <a:pt x="29" y="0"/>
                  </a:moveTo>
                  <a:lnTo>
                    <a:pt x="0" y="203"/>
                  </a:lnTo>
                  <a:lnTo>
                    <a:pt x="90" y="203"/>
                  </a:lnTo>
                  <a:lnTo>
                    <a:pt x="61" y="0"/>
                  </a:lnTo>
                  <a:lnTo>
                    <a:pt x="29" y="0"/>
                  </a:lnTo>
                  <a:close/>
                </a:path>
              </a:pathLst>
            </a:custGeom>
            <a:solidFill>
              <a:srgbClr val="C9383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36" name="Freeform 188"/>
            <p:cNvSpPr>
              <a:spLocks/>
            </p:cNvSpPr>
            <p:nvPr/>
          </p:nvSpPr>
          <p:spPr bwMode="auto">
            <a:xfrm>
              <a:off x="3836988" y="3550444"/>
              <a:ext cx="142875" cy="322263"/>
            </a:xfrm>
            <a:custGeom>
              <a:avLst/>
              <a:gdLst>
                <a:gd name="T0" fmla="*/ 29 w 90"/>
                <a:gd name="T1" fmla="*/ 0 h 203"/>
                <a:gd name="T2" fmla="*/ 0 w 90"/>
                <a:gd name="T3" fmla="*/ 203 h 203"/>
                <a:gd name="T4" fmla="*/ 90 w 90"/>
                <a:gd name="T5" fmla="*/ 203 h 203"/>
                <a:gd name="T6" fmla="*/ 61 w 90"/>
                <a:gd name="T7" fmla="*/ 0 h 203"/>
                <a:gd name="T8" fmla="*/ 29 w 90"/>
                <a:gd name="T9" fmla="*/ 0 h 203"/>
              </a:gdLst>
              <a:ahLst/>
              <a:cxnLst>
                <a:cxn ang="0">
                  <a:pos x="T0" y="T1"/>
                </a:cxn>
                <a:cxn ang="0">
                  <a:pos x="T2" y="T3"/>
                </a:cxn>
                <a:cxn ang="0">
                  <a:pos x="T4" y="T5"/>
                </a:cxn>
                <a:cxn ang="0">
                  <a:pos x="T6" y="T7"/>
                </a:cxn>
                <a:cxn ang="0">
                  <a:pos x="T8" y="T9"/>
                </a:cxn>
              </a:cxnLst>
              <a:rect l="0" t="0" r="r" b="b"/>
              <a:pathLst>
                <a:path w="90" h="203">
                  <a:moveTo>
                    <a:pt x="29" y="0"/>
                  </a:moveTo>
                  <a:lnTo>
                    <a:pt x="0" y="203"/>
                  </a:lnTo>
                  <a:lnTo>
                    <a:pt x="90" y="203"/>
                  </a:lnTo>
                  <a:lnTo>
                    <a:pt x="61" y="0"/>
                  </a:lnTo>
                  <a:lnTo>
                    <a:pt x="29"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37" name="Freeform 189"/>
            <p:cNvSpPr>
              <a:spLocks/>
            </p:cNvSpPr>
            <p:nvPr/>
          </p:nvSpPr>
          <p:spPr bwMode="auto">
            <a:xfrm>
              <a:off x="3762375" y="3271044"/>
              <a:ext cx="146050" cy="282575"/>
            </a:xfrm>
            <a:custGeom>
              <a:avLst/>
              <a:gdLst>
                <a:gd name="T0" fmla="*/ 8 w 92"/>
                <a:gd name="T1" fmla="*/ 0 h 178"/>
                <a:gd name="T2" fmla="*/ 0 w 92"/>
                <a:gd name="T3" fmla="*/ 29 h 178"/>
                <a:gd name="T4" fmla="*/ 21 w 92"/>
                <a:gd name="T5" fmla="*/ 178 h 178"/>
                <a:gd name="T6" fmla="*/ 92 w 92"/>
                <a:gd name="T7" fmla="*/ 105 h 178"/>
                <a:gd name="T8" fmla="*/ 8 w 92"/>
                <a:gd name="T9" fmla="*/ 0 h 178"/>
              </a:gdLst>
              <a:ahLst/>
              <a:cxnLst>
                <a:cxn ang="0">
                  <a:pos x="T0" y="T1"/>
                </a:cxn>
                <a:cxn ang="0">
                  <a:pos x="T2" y="T3"/>
                </a:cxn>
                <a:cxn ang="0">
                  <a:pos x="T4" y="T5"/>
                </a:cxn>
                <a:cxn ang="0">
                  <a:pos x="T6" y="T7"/>
                </a:cxn>
                <a:cxn ang="0">
                  <a:pos x="T8" y="T9"/>
                </a:cxn>
              </a:cxnLst>
              <a:rect l="0" t="0" r="r" b="b"/>
              <a:pathLst>
                <a:path w="92" h="178">
                  <a:moveTo>
                    <a:pt x="8" y="0"/>
                  </a:moveTo>
                  <a:lnTo>
                    <a:pt x="0" y="29"/>
                  </a:lnTo>
                  <a:lnTo>
                    <a:pt x="21" y="178"/>
                  </a:lnTo>
                  <a:lnTo>
                    <a:pt x="92" y="105"/>
                  </a:lnTo>
                  <a:lnTo>
                    <a:pt x="8" y="0"/>
                  </a:lnTo>
                  <a:close/>
                </a:path>
              </a:pathLst>
            </a:custGeom>
            <a:solidFill>
              <a:srgbClr val="EDEDE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38" name="Freeform 190"/>
            <p:cNvSpPr>
              <a:spLocks/>
            </p:cNvSpPr>
            <p:nvPr/>
          </p:nvSpPr>
          <p:spPr bwMode="auto">
            <a:xfrm>
              <a:off x="3762375" y="3271044"/>
              <a:ext cx="146050" cy="282575"/>
            </a:xfrm>
            <a:custGeom>
              <a:avLst/>
              <a:gdLst>
                <a:gd name="T0" fmla="*/ 8 w 92"/>
                <a:gd name="T1" fmla="*/ 0 h 178"/>
                <a:gd name="T2" fmla="*/ 0 w 92"/>
                <a:gd name="T3" fmla="*/ 29 h 178"/>
                <a:gd name="T4" fmla="*/ 21 w 92"/>
                <a:gd name="T5" fmla="*/ 178 h 178"/>
                <a:gd name="T6" fmla="*/ 92 w 92"/>
                <a:gd name="T7" fmla="*/ 105 h 178"/>
                <a:gd name="T8" fmla="*/ 8 w 92"/>
                <a:gd name="T9" fmla="*/ 0 h 178"/>
              </a:gdLst>
              <a:ahLst/>
              <a:cxnLst>
                <a:cxn ang="0">
                  <a:pos x="T0" y="T1"/>
                </a:cxn>
                <a:cxn ang="0">
                  <a:pos x="T2" y="T3"/>
                </a:cxn>
                <a:cxn ang="0">
                  <a:pos x="T4" y="T5"/>
                </a:cxn>
                <a:cxn ang="0">
                  <a:pos x="T6" y="T7"/>
                </a:cxn>
                <a:cxn ang="0">
                  <a:pos x="T8" y="T9"/>
                </a:cxn>
              </a:cxnLst>
              <a:rect l="0" t="0" r="r" b="b"/>
              <a:pathLst>
                <a:path w="92" h="178">
                  <a:moveTo>
                    <a:pt x="8" y="0"/>
                  </a:moveTo>
                  <a:lnTo>
                    <a:pt x="0" y="29"/>
                  </a:lnTo>
                  <a:lnTo>
                    <a:pt x="21" y="178"/>
                  </a:lnTo>
                  <a:lnTo>
                    <a:pt x="92" y="105"/>
                  </a:lnTo>
                  <a:lnTo>
                    <a:pt x="8"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39" name="Freeform 191"/>
            <p:cNvSpPr>
              <a:spLocks/>
            </p:cNvSpPr>
            <p:nvPr/>
          </p:nvSpPr>
          <p:spPr bwMode="auto">
            <a:xfrm>
              <a:off x="3775075" y="3215482"/>
              <a:ext cx="266700" cy="92075"/>
            </a:xfrm>
            <a:custGeom>
              <a:avLst/>
              <a:gdLst>
                <a:gd name="T0" fmla="*/ 0 w 167"/>
                <a:gd name="T1" fmla="*/ 0 h 58"/>
                <a:gd name="T2" fmla="*/ 0 w 167"/>
                <a:gd name="T3" fmla="*/ 6 h 58"/>
                <a:gd name="T4" fmla="*/ 84 w 167"/>
                <a:gd name="T5" fmla="*/ 58 h 58"/>
                <a:gd name="T6" fmla="*/ 86 w 167"/>
                <a:gd name="T7" fmla="*/ 58 h 58"/>
                <a:gd name="T8" fmla="*/ 167 w 167"/>
                <a:gd name="T9" fmla="*/ 9 h 58"/>
                <a:gd name="T10" fmla="*/ 167 w 167"/>
                <a:gd name="T11" fmla="*/ 0 h 58"/>
                <a:gd name="T12" fmla="*/ 0 w 167"/>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67" h="58">
                  <a:moveTo>
                    <a:pt x="0" y="0"/>
                  </a:moveTo>
                  <a:cubicBezTo>
                    <a:pt x="0" y="6"/>
                    <a:pt x="0" y="6"/>
                    <a:pt x="0" y="6"/>
                  </a:cubicBezTo>
                  <a:cubicBezTo>
                    <a:pt x="0" y="6"/>
                    <a:pt x="43" y="56"/>
                    <a:pt x="84" y="58"/>
                  </a:cubicBezTo>
                  <a:cubicBezTo>
                    <a:pt x="84" y="58"/>
                    <a:pt x="85" y="58"/>
                    <a:pt x="86" y="58"/>
                  </a:cubicBezTo>
                  <a:cubicBezTo>
                    <a:pt x="126" y="58"/>
                    <a:pt x="167" y="9"/>
                    <a:pt x="167" y="9"/>
                  </a:cubicBezTo>
                  <a:cubicBezTo>
                    <a:pt x="167" y="0"/>
                    <a:pt x="167" y="0"/>
                    <a:pt x="167" y="0"/>
                  </a:cubicBezTo>
                  <a:cubicBezTo>
                    <a:pt x="0" y="0"/>
                    <a:pt x="0" y="0"/>
                    <a:pt x="0" y="0"/>
                  </a:cubicBezTo>
                </a:path>
              </a:pathLst>
            </a:custGeom>
            <a:solidFill>
              <a:srgbClr val="CCAF9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40" name="Freeform 192"/>
            <p:cNvSpPr>
              <a:spLocks/>
            </p:cNvSpPr>
            <p:nvPr/>
          </p:nvSpPr>
          <p:spPr bwMode="auto">
            <a:xfrm>
              <a:off x="3582988" y="2442369"/>
              <a:ext cx="685800" cy="682625"/>
            </a:xfrm>
            <a:custGeom>
              <a:avLst/>
              <a:gdLst>
                <a:gd name="T0" fmla="*/ 335 w 427"/>
                <a:gd name="T1" fmla="*/ 61 h 425"/>
                <a:gd name="T2" fmla="*/ 403 w 427"/>
                <a:gd name="T3" fmla="*/ 129 h 425"/>
                <a:gd name="T4" fmla="*/ 207 w 427"/>
                <a:gd name="T5" fmla="*/ 424 h 425"/>
                <a:gd name="T6" fmla="*/ 33 w 427"/>
                <a:gd name="T7" fmla="*/ 332 h 425"/>
                <a:gd name="T8" fmla="*/ 50 w 427"/>
                <a:gd name="T9" fmla="*/ 82 h 425"/>
                <a:gd name="T10" fmla="*/ 335 w 427"/>
                <a:gd name="T11" fmla="*/ 61 h 425"/>
              </a:gdLst>
              <a:ahLst/>
              <a:cxnLst>
                <a:cxn ang="0">
                  <a:pos x="T0" y="T1"/>
                </a:cxn>
                <a:cxn ang="0">
                  <a:pos x="T2" y="T3"/>
                </a:cxn>
                <a:cxn ang="0">
                  <a:pos x="T4" y="T5"/>
                </a:cxn>
                <a:cxn ang="0">
                  <a:pos x="T6" y="T7"/>
                </a:cxn>
                <a:cxn ang="0">
                  <a:pos x="T8" y="T9"/>
                </a:cxn>
                <a:cxn ang="0">
                  <a:pos x="T10" y="T11"/>
                </a:cxn>
              </a:cxnLst>
              <a:rect l="0" t="0" r="r" b="b"/>
              <a:pathLst>
                <a:path w="427" h="425">
                  <a:moveTo>
                    <a:pt x="335" y="61"/>
                  </a:moveTo>
                  <a:cubicBezTo>
                    <a:pt x="373" y="67"/>
                    <a:pt x="394" y="93"/>
                    <a:pt x="403" y="129"/>
                  </a:cubicBezTo>
                  <a:cubicBezTo>
                    <a:pt x="427" y="221"/>
                    <a:pt x="377" y="422"/>
                    <a:pt x="207" y="424"/>
                  </a:cubicBezTo>
                  <a:cubicBezTo>
                    <a:pt x="119" y="425"/>
                    <a:pt x="56" y="403"/>
                    <a:pt x="33" y="332"/>
                  </a:cubicBezTo>
                  <a:cubicBezTo>
                    <a:pt x="10" y="261"/>
                    <a:pt x="0" y="146"/>
                    <a:pt x="50" y="82"/>
                  </a:cubicBezTo>
                  <a:cubicBezTo>
                    <a:pt x="113" y="1"/>
                    <a:pt x="246" y="0"/>
                    <a:pt x="335" y="61"/>
                  </a:cubicBezTo>
                  <a:close/>
                </a:path>
              </a:pathLst>
            </a:custGeom>
            <a:solidFill>
              <a:srgbClr val="755A4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41" name="Freeform 193"/>
            <p:cNvSpPr>
              <a:spLocks/>
            </p:cNvSpPr>
            <p:nvPr/>
          </p:nvSpPr>
          <p:spPr bwMode="auto">
            <a:xfrm>
              <a:off x="3497263" y="2518569"/>
              <a:ext cx="822325" cy="758825"/>
            </a:xfrm>
            <a:custGeom>
              <a:avLst/>
              <a:gdLst>
                <a:gd name="T0" fmla="*/ 257 w 513"/>
                <a:gd name="T1" fmla="*/ 0 h 473"/>
                <a:gd name="T2" fmla="*/ 115 w 513"/>
                <a:gd name="T3" fmla="*/ 378 h 473"/>
                <a:gd name="T4" fmla="*/ 257 w 513"/>
                <a:gd name="T5" fmla="*/ 473 h 473"/>
                <a:gd name="T6" fmla="*/ 398 w 513"/>
                <a:gd name="T7" fmla="*/ 378 h 473"/>
                <a:gd name="T8" fmla="*/ 257 w 513"/>
                <a:gd name="T9" fmla="*/ 0 h 473"/>
              </a:gdLst>
              <a:ahLst/>
              <a:cxnLst>
                <a:cxn ang="0">
                  <a:pos x="T0" y="T1"/>
                </a:cxn>
                <a:cxn ang="0">
                  <a:pos x="T2" y="T3"/>
                </a:cxn>
                <a:cxn ang="0">
                  <a:pos x="T4" y="T5"/>
                </a:cxn>
                <a:cxn ang="0">
                  <a:pos x="T6" y="T7"/>
                </a:cxn>
                <a:cxn ang="0">
                  <a:pos x="T8" y="T9"/>
                </a:cxn>
              </a:cxnLst>
              <a:rect l="0" t="0" r="r" b="b"/>
              <a:pathLst>
                <a:path w="513" h="473">
                  <a:moveTo>
                    <a:pt x="257" y="0"/>
                  </a:moveTo>
                  <a:cubicBezTo>
                    <a:pt x="0" y="0"/>
                    <a:pt x="99" y="351"/>
                    <a:pt x="115" y="378"/>
                  </a:cubicBezTo>
                  <a:cubicBezTo>
                    <a:pt x="134" y="408"/>
                    <a:pt x="215" y="473"/>
                    <a:pt x="257" y="473"/>
                  </a:cubicBezTo>
                  <a:cubicBezTo>
                    <a:pt x="298" y="473"/>
                    <a:pt x="380" y="408"/>
                    <a:pt x="398" y="378"/>
                  </a:cubicBezTo>
                  <a:cubicBezTo>
                    <a:pt x="415" y="351"/>
                    <a:pt x="513" y="0"/>
                    <a:pt x="257" y="0"/>
                  </a:cubicBezTo>
                  <a:close/>
                </a:path>
              </a:pathLst>
            </a:custGeom>
            <a:solidFill>
              <a:srgbClr val="FFDBB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42" name="Freeform 194"/>
            <p:cNvSpPr>
              <a:spLocks/>
            </p:cNvSpPr>
            <p:nvPr/>
          </p:nvSpPr>
          <p:spPr bwMode="auto">
            <a:xfrm>
              <a:off x="3560763" y="2497932"/>
              <a:ext cx="692150" cy="449263"/>
            </a:xfrm>
            <a:custGeom>
              <a:avLst/>
              <a:gdLst>
                <a:gd name="T0" fmla="*/ 93 w 431"/>
                <a:gd name="T1" fmla="*/ 123 h 280"/>
                <a:gd name="T2" fmla="*/ 215 w 431"/>
                <a:gd name="T3" fmla="*/ 127 h 280"/>
                <a:gd name="T4" fmla="*/ 392 w 431"/>
                <a:gd name="T5" fmla="*/ 247 h 280"/>
                <a:gd name="T6" fmla="*/ 223 w 431"/>
                <a:gd name="T7" fmla="*/ 7 h 280"/>
                <a:gd name="T8" fmla="*/ 44 w 431"/>
                <a:gd name="T9" fmla="*/ 280 h 280"/>
                <a:gd name="T10" fmla="*/ 93 w 431"/>
                <a:gd name="T11" fmla="*/ 123 h 280"/>
              </a:gdLst>
              <a:ahLst/>
              <a:cxnLst>
                <a:cxn ang="0">
                  <a:pos x="T0" y="T1"/>
                </a:cxn>
                <a:cxn ang="0">
                  <a:pos x="T2" y="T3"/>
                </a:cxn>
                <a:cxn ang="0">
                  <a:pos x="T4" y="T5"/>
                </a:cxn>
                <a:cxn ang="0">
                  <a:pos x="T6" y="T7"/>
                </a:cxn>
                <a:cxn ang="0">
                  <a:pos x="T8" y="T9"/>
                </a:cxn>
                <a:cxn ang="0">
                  <a:pos x="T10" y="T11"/>
                </a:cxn>
              </a:cxnLst>
              <a:rect l="0" t="0" r="r" b="b"/>
              <a:pathLst>
                <a:path w="431" h="280">
                  <a:moveTo>
                    <a:pt x="93" y="123"/>
                  </a:moveTo>
                  <a:cubicBezTo>
                    <a:pt x="138" y="151"/>
                    <a:pt x="174" y="109"/>
                    <a:pt x="215" y="127"/>
                  </a:cubicBezTo>
                  <a:cubicBezTo>
                    <a:pt x="256" y="145"/>
                    <a:pt x="368" y="59"/>
                    <a:pt x="392" y="247"/>
                  </a:cubicBezTo>
                  <a:cubicBezTo>
                    <a:pt x="431" y="111"/>
                    <a:pt x="372" y="14"/>
                    <a:pt x="223" y="7"/>
                  </a:cubicBezTo>
                  <a:cubicBezTo>
                    <a:pt x="64" y="0"/>
                    <a:pt x="0" y="145"/>
                    <a:pt x="44" y="280"/>
                  </a:cubicBezTo>
                  <a:cubicBezTo>
                    <a:pt x="41" y="207"/>
                    <a:pt x="59" y="159"/>
                    <a:pt x="93" y="123"/>
                  </a:cubicBezTo>
                  <a:close/>
                </a:path>
              </a:pathLst>
            </a:custGeom>
            <a:solidFill>
              <a:srgbClr val="755A4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43" name="Freeform 195"/>
            <p:cNvSpPr>
              <a:spLocks/>
            </p:cNvSpPr>
            <p:nvPr/>
          </p:nvSpPr>
          <p:spPr bwMode="auto">
            <a:xfrm>
              <a:off x="3703638" y="2658269"/>
              <a:ext cx="261938" cy="63500"/>
            </a:xfrm>
            <a:custGeom>
              <a:avLst/>
              <a:gdLst>
                <a:gd name="T0" fmla="*/ 0 w 163"/>
                <a:gd name="T1" fmla="*/ 11 h 40"/>
                <a:gd name="T2" fmla="*/ 58 w 163"/>
                <a:gd name="T3" fmla="*/ 39 h 40"/>
                <a:gd name="T4" fmla="*/ 104 w 163"/>
                <a:gd name="T5" fmla="*/ 33 h 40"/>
                <a:gd name="T6" fmla="*/ 162 w 163"/>
                <a:gd name="T7" fmla="*/ 9 h 40"/>
                <a:gd name="T8" fmla="*/ 161 w 163"/>
                <a:gd name="T9" fmla="*/ 4 h 40"/>
                <a:gd name="T10" fmla="*/ 73 w 163"/>
                <a:gd name="T11" fmla="*/ 26 h 40"/>
                <a:gd name="T12" fmla="*/ 3 w 163"/>
                <a:gd name="T13" fmla="*/ 10 h 40"/>
                <a:gd name="T14" fmla="*/ 0 w 163"/>
                <a:gd name="T15" fmla="*/ 11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3" h="40">
                  <a:moveTo>
                    <a:pt x="0" y="11"/>
                  </a:moveTo>
                  <a:cubicBezTo>
                    <a:pt x="1" y="35"/>
                    <a:pt x="41" y="38"/>
                    <a:pt x="58" y="39"/>
                  </a:cubicBezTo>
                  <a:cubicBezTo>
                    <a:pt x="74" y="40"/>
                    <a:pt x="89" y="38"/>
                    <a:pt x="104" y="33"/>
                  </a:cubicBezTo>
                  <a:cubicBezTo>
                    <a:pt x="123" y="28"/>
                    <a:pt x="147" y="21"/>
                    <a:pt x="162" y="9"/>
                  </a:cubicBezTo>
                  <a:cubicBezTo>
                    <a:pt x="163" y="7"/>
                    <a:pt x="163" y="5"/>
                    <a:pt x="161" y="4"/>
                  </a:cubicBezTo>
                  <a:cubicBezTo>
                    <a:pt x="132" y="0"/>
                    <a:pt x="102" y="23"/>
                    <a:pt x="73" y="26"/>
                  </a:cubicBezTo>
                  <a:cubicBezTo>
                    <a:pt x="50" y="28"/>
                    <a:pt x="20" y="25"/>
                    <a:pt x="3" y="10"/>
                  </a:cubicBezTo>
                  <a:cubicBezTo>
                    <a:pt x="1" y="9"/>
                    <a:pt x="0" y="9"/>
                    <a:pt x="0" y="11"/>
                  </a:cubicBezTo>
                  <a:close/>
                </a:path>
              </a:pathLst>
            </a:custGeom>
            <a:solidFill>
              <a:srgbClr val="755A4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44" name="Freeform 196"/>
            <p:cNvSpPr>
              <a:spLocks noEditPoints="1"/>
            </p:cNvSpPr>
            <p:nvPr/>
          </p:nvSpPr>
          <p:spPr bwMode="auto">
            <a:xfrm>
              <a:off x="3659188" y="2859882"/>
              <a:ext cx="504825" cy="185738"/>
            </a:xfrm>
            <a:custGeom>
              <a:avLst/>
              <a:gdLst>
                <a:gd name="T0" fmla="*/ 235 w 315"/>
                <a:gd name="T1" fmla="*/ 114 h 115"/>
                <a:gd name="T2" fmla="*/ 240 w 315"/>
                <a:gd name="T3" fmla="*/ 114 h 115"/>
                <a:gd name="T4" fmla="*/ 296 w 315"/>
                <a:gd name="T5" fmla="*/ 68 h 115"/>
                <a:gd name="T6" fmla="*/ 308 w 315"/>
                <a:gd name="T7" fmla="*/ 30 h 115"/>
                <a:gd name="T8" fmla="*/ 314 w 315"/>
                <a:gd name="T9" fmla="*/ 16 h 115"/>
                <a:gd name="T10" fmla="*/ 306 w 315"/>
                <a:gd name="T11" fmla="*/ 6 h 115"/>
                <a:gd name="T12" fmla="*/ 237 w 315"/>
                <a:gd name="T13" fmla="*/ 2 h 115"/>
                <a:gd name="T14" fmla="*/ 237 w 315"/>
                <a:gd name="T15" fmla="*/ 9 h 115"/>
                <a:gd name="T16" fmla="*/ 284 w 315"/>
                <a:gd name="T17" fmla="*/ 14 h 115"/>
                <a:gd name="T18" fmla="*/ 282 w 315"/>
                <a:gd name="T19" fmla="*/ 85 h 115"/>
                <a:gd name="T20" fmla="*/ 235 w 315"/>
                <a:gd name="T21" fmla="*/ 107 h 115"/>
                <a:gd name="T22" fmla="*/ 235 w 315"/>
                <a:gd name="T23" fmla="*/ 114 h 115"/>
                <a:gd name="T24" fmla="*/ 157 w 315"/>
                <a:gd name="T25" fmla="*/ 15 h 115"/>
                <a:gd name="T26" fmla="*/ 83 w 315"/>
                <a:gd name="T27" fmla="*/ 2 h 115"/>
                <a:gd name="T28" fmla="*/ 78 w 315"/>
                <a:gd name="T29" fmla="*/ 2 h 115"/>
                <a:gd name="T30" fmla="*/ 77 w 315"/>
                <a:gd name="T31" fmla="*/ 9 h 115"/>
                <a:gd name="T32" fmla="*/ 129 w 315"/>
                <a:gd name="T33" fmla="*/ 27 h 115"/>
                <a:gd name="T34" fmla="*/ 99 w 315"/>
                <a:gd name="T35" fmla="*/ 103 h 115"/>
                <a:gd name="T36" fmla="*/ 76 w 315"/>
                <a:gd name="T37" fmla="*/ 108 h 115"/>
                <a:gd name="T38" fmla="*/ 75 w 315"/>
                <a:gd name="T39" fmla="*/ 114 h 115"/>
                <a:gd name="T40" fmla="*/ 129 w 315"/>
                <a:gd name="T41" fmla="*/ 80 h 115"/>
                <a:gd name="T42" fmla="*/ 157 w 315"/>
                <a:gd name="T43" fmla="*/ 41 h 115"/>
                <a:gd name="T44" fmla="*/ 182 w 315"/>
                <a:gd name="T45" fmla="*/ 79 h 115"/>
                <a:gd name="T46" fmla="*/ 235 w 315"/>
                <a:gd name="T47" fmla="*/ 114 h 115"/>
                <a:gd name="T48" fmla="*/ 235 w 315"/>
                <a:gd name="T49" fmla="*/ 107 h 115"/>
                <a:gd name="T50" fmla="*/ 211 w 315"/>
                <a:gd name="T51" fmla="*/ 102 h 115"/>
                <a:gd name="T52" fmla="*/ 185 w 315"/>
                <a:gd name="T53" fmla="*/ 26 h 115"/>
                <a:gd name="T54" fmla="*/ 237 w 315"/>
                <a:gd name="T55" fmla="*/ 9 h 115"/>
                <a:gd name="T56" fmla="*/ 237 w 315"/>
                <a:gd name="T57" fmla="*/ 2 h 115"/>
                <a:gd name="T58" fmla="*/ 232 w 315"/>
                <a:gd name="T59" fmla="*/ 2 h 115"/>
                <a:gd name="T60" fmla="*/ 157 w 315"/>
                <a:gd name="T61" fmla="*/ 15 h 115"/>
                <a:gd name="T62" fmla="*/ 78 w 315"/>
                <a:gd name="T63" fmla="*/ 2 h 115"/>
                <a:gd name="T64" fmla="*/ 10 w 315"/>
                <a:gd name="T65" fmla="*/ 6 h 115"/>
                <a:gd name="T66" fmla="*/ 0 w 315"/>
                <a:gd name="T67" fmla="*/ 17 h 115"/>
                <a:gd name="T68" fmla="*/ 5 w 315"/>
                <a:gd name="T69" fmla="*/ 31 h 115"/>
                <a:gd name="T70" fmla="*/ 15 w 315"/>
                <a:gd name="T71" fmla="*/ 68 h 115"/>
                <a:gd name="T72" fmla="*/ 69 w 315"/>
                <a:gd name="T73" fmla="*/ 114 h 115"/>
                <a:gd name="T74" fmla="*/ 75 w 315"/>
                <a:gd name="T75" fmla="*/ 114 h 115"/>
                <a:gd name="T76" fmla="*/ 76 w 315"/>
                <a:gd name="T77" fmla="*/ 108 h 115"/>
                <a:gd name="T78" fmla="*/ 28 w 315"/>
                <a:gd name="T79" fmla="*/ 86 h 115"/>
                <a:gd name="T80" fmla="*/ 31 w 315"/>
                <a:gd name="T81" fmla="*/ 14 h 115"/>
                <a:gd name="T82" fmla="*/ 77 w 315"/>
                <a:gd name="T83" fmla="*/ 9 h 115"/>
                <a:gd name="T84" fmla="*/ 78 w 315"/>
                <a:gd name="T85" fmla="*/ 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15" h="115">
                  <a:moveTo>
                    <a:pt x="235" y="114"/>
                  </a:moveTo>
                  <a:cubicBezTo>
                    <a:pt x="237" y="114"/>
                    <a:pt x="238" y="114"/>
                    <a:pt x="240" y="114"/>
                  </a:cubicBezTo>
                  <a:cubicBezTo>
                    <a:pt x="281" y="110"/>
                    <a:pt x="292" y="91"/>
                    <a:pt x="296" y="68"/>
                  </a:cubicBezTo>
                  <a:cubicBezTo>
                    <a:pt x="301" y="42"/>
                    <a:pt x="302" y="33"/>
                    <a:pt x="308" y="30"/>
                  </a:cubicBezTo>
                  <a:cubicBezTo>
                    <a:pt x="313" y="28"/>
                    <a:pt x="315" y="23"/>
                    <a:pt x="314" y="16"/>
                  </a:cubicBezTo>
                  <a:cubicBezTo>
                    <a:pt x="314" y="9"/>
                    <a:pt x="314" y="8"/>
                    <a:pt x="306" y="6"/>
                  </a:cubicBezTo>
                  <a:cubicBezTo>
                    <a:pt x="299" y="3"/>
                    <a:pt x="264" y="0"/>
                    <a:pt x="237" y="2"/>
                  </a:cubicBezTo>
                  <a:cubicBezTo>
                    <a:pt x="237" y="9"/>
                    <a:pt x="237" y="9"/>
                    <a:pt x="237" y="9"/>
                  </a:cubicBezTo>
                  <a:cubicBezTo>
                    <a:pt x="258" y="8"/>
                    <a:pt x="278" y="10"/>
                    <a:pt x="284" y="14"/>
                  </a:cubicBezTo>
                  <a:cubicBezTo>
                    <a:pt x="298" y="23"/>
                    <a:pt x="294" y="64"/>
                    <a:pt x="282" y="85"/>
                  </a:cubicBezTo>
                  <a:cubicBezTo>
                    <a:pt x="275" y="100"/>
                    <a:pt x="254" y="107"/>
                    <a:pt x="235" y="107"/>
                  </a:cubicBezTo>
                  <a:lnTo>
                    <a:pt x="235" y="114"/>
                  </a:lnTo>
                  <a:close/>
                  <a:moveTo>
                    <a:pt x="157" y="15"/>
                  </a:moveTo>
                  <a:cubicBezTo>
                    <a:pt x="148" y="16"/>
                    <a:pt x="110" y="5"/>
                    <a:pt x="83" y="2"/>
                  </a:cubicBezTo>
                  <a:cubicBezTo>
                    <a:pt x="82" y="2"/>
                    <a:pt x="80" y="2"/>
                    <a:pt x="78" y="2"/>
                  </a:cubicBezTo>
                  <a:cubicBezTo>
                    <a:pt x="77" y="9"/>
                    <a:pt x="77" y="9"/>
                    <a:pt x="77" y="9"/>
                  </a:cubicBezTo>
                  <a:cubicBezTo>
                    <a:pt x="99" y="10"/>
                    <a:pt x="122" y="15"/>
                    <a:pt x="129" y="27"/>
                  </a:cubicBezTo>
                  <a:cubicBezTo>
                    <a:pt x="142" y="46"/>
                    <a:pt x="119" y="92"/>
                    <a:pt x="99" y="103"/>
                  </a:cubicBezTo>
                  <a:cubicBezTo>
                    <a:pt x="93" y="106"/>
                    <a:pt x="84" y="108"/>
                    <a:pt x="76" y="108"/>
                  </a:cubicBezTo>
                  <a:cubicBezTo>
                    <a:pt x="75" y="114"/>
                    <a:pt x="75" y="114"/>
                    <a:pt x="75" y="114"/>
                  </a:cubicBezTo>
                  <a:cubicBezTo>
                    <a:pt x="112" y="114"/>
                    <a:pt x="125" y="88"/>
                    <a:pt x="129" y="80"/>
                  </a:cubicBezTo>
                  <a:cubicBezTo>
                    <a:pt x="138" y="63"/>
                    <a:pt x="136" y="41"/>
                    <a:pt x="157" y="41"/>
                  </a:cubicBezTo>
                  <a:cubicBezTo>
                    <a:pt x="177" y="41"/>
                    <a:pt x="175" y="63"/>
                    <a:pt x="182" y="79"/>
                  </a:cubicBezTo>
                  <a:cubicBezTo>
                    <a:pt x="186" y="88"/>
                    <a:pt x="198" y="115"/>
                    <a:pt x="235" y="114"/>
                  </a:cubicBezTo>
                  <a:cubicBezTo>
                    <a:pt x="235" y="107"/>
                    <a:pt x="235" y="107"/>
                    <a:pt x="235" y="107"/>
                  </a:cubicBezTo>
                  <a:cubicBezTo>
                    <a:pt x="226" y="107"/>
                    <a:pt x="217" y="106"/>
                    <a:pt x="211" y="102"/>
                  </a:cubicBezTo>
                  <a:cubicBezTo>
                    <a:pt x="191" y="92"/>
                    <a:pt x="171" y="46"/>
                    <a:pt x="185" y="26"/>
                  </a:cubicBezTo>
                  <a:cubicBezTo>
                    <a:pt x="193" y="15"/>
                    <a:pt x="215" y="10"/>
                    <a:pt x="237" y="9"/>
                  </a:cubicBezTo>
                  <a:cubicBezTo>
                    <a:pt x="237" y="2"/>
                    <a:pt x="237" y="2"/>
                    <a:pt x="237" y="2"/>
                  </a:cubicBezTo>
                  <a:cubicBezTo>
                    <a:pt x="235" y="2"/>
                    <a:pt x="234" y="2"/>
                    <a:pt x="232" y="2"/>
                  </a:cubicBezTo>
                  <a:cubicBezTo>
                    <a:pt x="208" y="4"/>
                    <a:pt x="179" y="15"/>
                    <a:pt x="157" y="15"/>
                  </a:cubicBezTo>
                  <a:close/>
                  <a:moveTo>
                    <a:pt x="78" y="2"/>
                  </a:moveTo>
                  <a:cubicBezTo>
                    <a:pt x="51" y="1"/>
                    <a:pt x="16" y="4"/>
                    <a:pt x="10" y="6"/>
                  </a:cubicBezTo>
                  <a:cubicBezTo>
                    <a:pt x="1" y="9"/>
                    <a:pt x="1" y="10"/>
                    <a:pt x="0" y="17"/>
                  </a:cubicBezTo>
                  <a:cubicBezTo>
                    <a:pt x="0" y="23"/>
                    <a:pt x="1" y="29"/>
                    <a:pt x="5" y="31"/>
                  </a:cubicBezTo>
                  <a:cubicBezTo>
                    <a:pt x="12" y="33"/>
                    <a:pt x="12" y="42"/>
                    <a:pt x="15" y="68"/>
                  </a:cubicBezTo>
                  <a:cubicBezTo>
                    <a:pt x="19" y="92"/>
                    <a:pt x="28" y="111"/>
                    <a:pt x="69" y="114"/>
                  </a:cubicBezTo>
                  <a:cubicBezTo>
                    <a:pt x="71" y="114"/>
                    <a:pt x="73" y="114"/>
                    <a:pt x="75" y="114"/>
                  </a:cubicBezTo>
                  <a:cubicBezTo>
                    <a:pt x="76" y="108"/>
                    <a:pt x="76" y="108"/>
                    <a:pt x="76" y="108"/>
                  </a:cubicBezTo>
                  <a:cubicBezTo>
                    <a:pt x="57" y="108"/>
                    <a:pt x="35" y="101"/>
                    <a:pt x="28" y="86"/>
                  </a:cubicBezTo>
                  <a:cubicBezTo>
                    <a:pt x="18" y="65"/>
                    <a:pt x="17" y="23"/>
                    <a:pt x="31" y="14"/>
                  </a:cubicBezTo>
                  <a:cubicBezTo>
                    <a:pt x="37" y="11"/>
                    <a:pt x="57" y="8"/>
                    <a:pt x="77" y="9"/>
                  </a:cubicBezTo>
                  <a:lnTo>
                    <a:pt x="78" y="2"/>
                  </a:lnTo>
                  <a:close/>
                </a:path>
              </a:pathLst>
            </a:custGeom>
            <a:solidFill>
              <a:srgbClr val="C9383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45" name="Freeform 197"/>
            <p:cNvSpPr>
              <a:spLocks/>
            </p:cNvSpPr>
            <p:nvPr/>
          </p:nvSpPr>
          <p:spPr bwMode="auto">
            <a:xfrm>
              <a:off x="3908425" y="3271044"/>
              <a:ext cx="142875" cy="284163"/>
            </a:xfrm>
            <a:custGeom>
              <a:avLst/>
              <a:gdLst>
                <a:gd name="T0" fmla="*/ 84 w 90"/>
                <a:gd name="T1" fmla="*/ 0 h 179"/>
                <a:gd name="T2" fmla="*/ 90 w 90"/>
                <a:gd name="T3" fmla="*/ 29 h 179"/>
                <a:gd name="T4" fmla="*/ 71 w 90"/>
                <a:gd name="T5" fmla="*/ 179 h 179"/>
                <a:gd name="T6" fmla="*/ 0 w 90"/>
                <a:gd name="T7" fmla="*/ 105 h 179"/>
                <a:gd name="T8" fmla="*/ 84 w 90"/>
                <a:gd name="T9" fmla="*/ 0 h 179"/>
              </a:gdLst>
              <a:ahLst/>
              <a:cxnLst>
                <a:cxn ang="0">
                  <a:pos x="T0" y="T1"/>
                </a:cxn>
                <a:cxn ang="0">
                  <a:pos x="T2" y="T3"/>
                </a:cxn>
                <a:cxn ang="0">
                  <a:pos x="T4" y="T5"/>
                </a:cxn>
                <a:cxn ang="0">
                  <a:pos x="T6" y="T7"/>
                </a:cxn>
                <a:cxn ang="0">
                  <a:pos x="T8" y="T9"/>
                </a:cxn>
              </a:cxnLst>
              <a:rect l="0" t="0" r="r" b="b"/>
              <a:pathLst>
                <a:path w="90" h="179">
                  <a:moveTo>
                    <a:pt x="84" y="0"/>
                  </a:moveTo>
                  <a:lnTo>
                    <a:pt x="90" y="29"/>
                  </a:lnTo>
                  <a:lnTo>
                    <a:pt x="71" y="179"/>
                  </a:lnTo>
                  <a:lnTo>
                    <a:pt x="0" y="105"/>
                  </a:lnTo>
                  <a:lnTo>
                    <a:pt x="84" y="0"/>
                  </a:lnTo>
                  <a:close/>
                </a:path>
              </a:pathLst>
            </a:custGeom>
            <a:solidFill>
              <a:srgbClr val="EDEDE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46" name="Freeform 198"/>
            <p:cNvSpPr>
              <a:spLocks/>
            </p:cNvSpPr>
            <p:nvPr/>
          </p:nvSpPr>
          <p:spPr bwMode="auto">
            <a:xfrm>
              <a:off x="3908425" y="3271044"/>
              <a:ext cx="142875" cy="284163"/>
            </a:xfrm>
            <a:custGeom>
              <a:avLst/>
              <a:gdLst>
                <a:gd name="T0" fmla="*/ 84 w 90"/>
                <a:gd name="T1" fmla="*/ 0 h 179"/>
                <a:gd name="T2" fmla="*/ 90 w 90"/>
                <a:gd name="T3" fmla="*/ 29 h 179"/>
                <a:gd name="T4" fmla="*/ 71 w 90"/>
                <a:gd name="T5" fmla="*/ 179 h 179"/>
                <a:gd name="T6" fmla="*/ 0 w 90"/>
                <a:gd name="T7" fmla="*/ 105 h 179"/>
                <a:gd name="T8" fmla="*/ 84 w 90"/>
                <a:gd name="T9" fmla="*/ 0 h 179"/>
              </a:gdLst>
              <a:ahLst/>
              <a:cxnLst>
                <a:cxn ang="0">
                  <a:pos x="T0" y="T1"/>
                </a:cxn>
                <a:cxn ang="0">
                  <a:pos x="T2" y="T3"/>
                </a:cxn>
                <a:cxn ang="0">
                  <a:pos x="T4" y="T5"/>
                </a:cxn>
                <a:cxn ang="0">
                  <a:pos x="T6" y="T7"/>
                </a:cxn>
                <a:cxn ang="0">
                  <a:pos x="T8" y="T9"/>
                </a:cxn>
              </a:cxnLst>
              <a:rect l="0" t="0" r="r" b="b"/>
              <a:pathLst>
                <a:path w="90" h="179">
                  <a:moveTo>
                    <a:pt x="84" y="0"/>
                  </a:moveTo>
                  <a:lnTo>
                    <a:pt x="90" y="29"/>
                  </a:lnTo>
                  <a:lnTo>
                    <a:pt x="71" y="179"/>
                  </a:lnTo>
                  <a:lnTo>
                    <a:pt x="0" y="105"/>
                  </a:lnTo>
                  <a:lnTo>
                    <a:pt x="84"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47" name="Freeform 199"/>
            <p:cNvSpPr>
              <a:spLocks/>
            </p:cNvSpPr>
            <p:nvPr/>
          </p:nvSpPr>
          <p:spPr bwMode="auto">
            <a:xfrm>
              <a:off x="3775075" y="3266282"/>
              <a:ext cx="266700" cy="171450"/>
            </a:xfrm>
            <a:custGeom>
              <a:avLst/>
              <a:gdLst>
                <a:gd name="T0" fmla="*/ 168 w 168"/>
                <a:gd name="T1" fmla="*/ 0 h 108"/>
                <a:gd name="T2" fmla="*/ 84 w 168"/>
                <a:gd name="T3" fmla="*/ 105 h 108"/>
                <a:gd name="T4" fmla="*/ 0 w 168"/>
                <a:gd name="T5" fmla="*/ 0 h 108"/>
                <a:gd name="T6" fmla="*/ 0 w 168"/>
                <a:gd name="T7" fmla="*/ 3 h 108"/>
                <a:gd name="T8" fmla="*/ 84 w 168"/>
                <a:gd name="T9" fmla="*/ 108 h 108"/>
                <a:gd name="T10" fmla="*/ 168 w 168"/>
                <a:gd name="T11" fmla="*/ 3 h 108"/>
                <a:gd name="T12" fmla="*/ 168 w 168"/>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68" h="108">
                  <a:moveTo>
                    <a:pt x="168" y="0"/>
                  </a:moveTo>
                  <a:lnTo>
                    <a:pt x="84" y="105"/>
                  </a:lnTo>
                  <a:lnTo>
                    <a:pt x="0" y="0"/>
                  </a:lnTo>
                  <a:lnTo>
                    <a:pt x="0" y="3"/>
                  </a:lnTo>
                  <a:lnTo>
                    <a:pt x="84" y="108"/>
                  </a:lnTo>
                  <a:lnTo>
                    <a:pt x="168" y="3"/>
                  </a:lnTo>
                  <a:lnTo>
                    <a:pt x="168" y="0"/>
                  </a:lnTo>
                  <a:close/>
                </a:path>
              </a:pathLst>
            </a:custGeom>
            <a:solidFill>
              <a:srgbClr val="F2D0B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48" name="Freeform 200"/>
            <p:cNvSpPr>
              <a:spLocks/>
            </p:cNvSpPr>
            <p:nvPr/>
          </p:nvSpPr>
          <p:spPr bwMode="auto">
            <a:xfrm>
              <a:off x="3775075" y="3266282"/>
              <a:ext cx="266700" cy="171450"/>
            </a:xfrm>
            <a:custGeom>
              <a:avLst/>
              <a:gdLst>
                <a:gd name="T0" fmla="*/ 168 w 168"/>
                <a:gd name="T1" fmla="*/ 0 h 108"/>
                <a:gd name="T2" fmla="*/ 84 w 168"/>
                <a:gd name="T3" fmla="*/ 105 h 108"/>
                <a:gd name="T4" fmla="*/ 0 w 168"/>
                <a:gd name="T5" fmla="*/ 0 h 108"/>
                <a:gd name="T6" fmla="*/ 0 w 168"/>
                <a:gd name="T7" fmla="*/ 3 h 108"/>
                <a:gd name="T8" fmla="*/ 84 w 168"/>
                <a:gd name="T9" fmla="*/ 108 h 108"/>
                <a:gd name="T10" fmla="*/ 168 w 168"/>
                <a:gd name="T11" fmla="*/ 3 h 108"/>
                <a:gd name="T12" fmla="*/ 168 w 168"/>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68" h="108">
                  <a:moveTo>
                    <a:pt x="168" y="0"/>
                  </a:moveTo>
                  <a:lnTo>
                    <a:pt x="84" y="105"/>
                  </a:lnTo>
                  <a:lnTo>
                    <a:pt x="0" y="0"/>
                  </a:lnTo>
                  <a:lnTo>
                    <a:pt x="0" y="3"/>
                  </a:lnTo>
                  <a:lnTo>
                    <a:pt x="84" y="108"/>
                  </a:lnTo>
                  <a:lnTo>
                    <a:pt x="168" y="3"/>
                  </a:lnTo>
                  <a:lnTo>
                    <a:pt x="168"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49" name="Freeform 201"/>
            <p:cNvSpPr>
              <a:spLocks/>
            </p:cNvSpPr>
            <p:nvPr/>
          </p:nvSpPr>
          <p:spPr bwMode="auto">
            <a:xfrm>
              <a:off x="3933825" y="3550444"/>
              <a:ext cx="1588" cy="1588"/>
            </a:xfrm>
            <a:custGeom>
              <a:avLst/>
              <a:gdLst>
                <a:gd name="T0" fmla="*/ 0 w 1"/>
                <a:gd name="T1" fmla="*/ 0 h 1"/>
                <a:gd name="T2" fmla="*/ 0 w 1"/>
                <a:gd name="T3" fmla="*/ 0 h 1"/>
                <a:gd name="T4" fmla="*/ 1 w 1"/>
                <a:gd name="T5" fmla="*/ 1 h 1"/>
                <a:gd name="T6" fmla="*/ 1 w 1"/>
                <a:gd name="T7" fmla="*/ 1 h 1"/>
                <a:gd name="T8" fmla="*/ 0 w 1"/>
                <a:gd name="T9" fmla="*/ 0 h 1"/>
              </a:gdLst>
              <a:ahLst/>
              <a:cxnLst>
                <a:cxn ang="0">
                  <a:pos x="T0" y="T1"/>
                </a:cxn>
                <a:cxn ang="0">
                  <a:pos x="T2" y="T3"/>
                </a:cxn>
                <a:cxn ang="0">
                  <a:pos x="T4" y="T5"/>
                </a:cxn>
                <a:cxn ang="0">
                  <a:pos x="T6" y="T7"/>
                </a:cxn>
                <a:cxn ang="0">
                  <a:pos x="T8" y="T9"/>
                </a:cxn>
              </a:cxnLst>
              <a:rect l="0" t="0" r="r" b="b"/>
              <a:pathLst>
                <a:path w="1" h="1">
                  <a:moveTo>
                    <a:pt x="0" y="0"/>
                  </a:moveTo>
                  <a:lnTo>
                    <a:pt x="0" y="0"/>
                  </a:lnTo>
                  <a:lnTo>
                    <a:pt x="1" y="1"/>
                  </a:lnTo>
                  <a:lnTo>
                    <a:pt x="1" y="1"/>
                  </a:lnTo>
                  <a:lnTo>
                    <a:pt x="0" y="0"/>
                  </a:lnTo>
                  <a:close/>
                </a:path>
              </a:pathLst>
            </a:custGeom>
            <a:solidFill>
              <a:srgbClr val="E5E5E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50" name="Freeform 202"/>
            <p:cNvSpPr>
              <a:spLocks/>
            </p:cNvSpPr>
            <p:nvPr/>
          </p:nvSpPr>
          <p:spPr bwMode="auto">
            <a:xfrm>
              <a:off x="3933825" y="3550444"/>
              <a:ext cx="1588" cy="1588"/>
            </a:xfrm>
            <a:custGeom>
              <a:avLst/>
              <a:gdLst>
                <a:gd name="T0" fmla="*/ 0 w 1"/>
                <a:gd name="T1" fmla="*/ 0 h 1"/>
                <a:gd name="T2" fmla="*/ 0 w 1"/>
                <a:gd name="T3" fmla="*/ 0 h 1"/>
                <a:gd name="T4" fmla="*/ 1 w 1"/>
                <a:gd name="T5" fmla="*/ 1 h 1"/>
                <a:gd name="T6" fmla="*/ 1 w 1"/>
                <a:gd name="T7" fmla="*/ 1 h 1"/>
                <a:gd name="T8" fmla="*/ 0 w 1"/>
                <a:gd name="T9" fmla="*/ 0 h 1"/>
              </a:gdLst>
              <a:ahLst/>
              <a:cxnLst>
                <a:cxn ang="0">
                  <a:pos x="T0" y="T1"/>
                </a:cxn>
                <a:cxn ang="0">
                  <a:pos x="T2" y="T3"/>
                </a:cxn>
                <a:cxn ang="0">
                  <a:pos x="T4" y="T5"/>
                </a:cxn>
                <a:cxn ang="0">
                  <a:pos x="T6" y="T7"/>
                </a:cxn>
                <a:cxn ang="0">
                  <a:pos x="T8" y="T9"/>
                </a:cxn>
              </a:cxnLst>
              <a:rect l="0" t="0" r="r" b="b"/>
              <a:pathLst>
                <a:path w="1" h="1">
                  <a:moveTo>
                    <a:pt x="0" y="0"/>
                  </a:moveTo>
                  <a:lnTo>
                    <a:pt x="0" y="0"/>
                  </a:lnTo>
                  <a:lnTo>
                    <a:pt x="1" y="1"/>
                  </a:lnTo>
                  <a:lnTo>
                    <a:pt x="1" y="1"/>
                  </a:lnTo>
                  <a:lnTo>
                    <a:pt x="0"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51" name="Freeform 203"/>
            <p:cNvSpPr>
              <a:spLocks/>
            </p:cNvSpPr>
            <p:nvPr/>
          </p:nvSpPr>
          <p:spPr bwMode="auto">
            <a:xfrm>
              <a:off x="3883025" y="3550444"/>
              <a:ext cx="52388" cy="1588"/>
            </a:xfrm>
            <a:custGeom>
              <a:avLst/>
              <a:gdLst>
                <a:gd name="T0" fmla="*/ 32 w 33"/>
                <a:gd name="T1" fmla="*/ 0 h 1"/>
                <a:gd name="T2" fmla="*/ 0 w 33"/>
                <a:gd name="T3" fmla="*/ 0 h 1"/>
                <a:gd name="T4" fmla="*/ 0 w 33"/>
                <a:gd name="T5" fmla="*/ 1 h 1"/>
                <a:gd name="T6" fmla="*/ 33 w 33"/>
                <a:gd name="T7" fmla="*/ 1 h 1"/>
                <a:gd name="T8" fmla="*/ 32 w 33"/>
                <a:gd name="T9" fmla="*/ 0 h 1"/>
              </a:gdLst>
              <a:ahLst/>
              <a:cxnLst>
                <a:cxn ang="0">
                  <a:pos x="T0" y="T1"/>
                </a:cxn>
                <a:cxn ang="0">
                  <a:pos x="T2" y="T3"/>
                </a:cxn>
                <a:cxn ang="0">
                  <a:pos x="T4" y="T5"/>
                </a:cxn>
                <a:cxn ang="0">
                  <a:pos x="T6" y="T7"/>
                </a:cxn>
                <a:cxn ang="0">
                  <a:pos x="T8" y="T9"/>
                </a:cxn>
              </a:cxnLst>
              <a:rect l="0" t="0" r="r" b="b"/>
              <a:pathLst>
                <a:path w="33" h="1">
                  <a:moveTo>
                    <a:pt x="32" y="0"/>
                  </a:moveTo>
                  <a:lnTo>
                    <a:pt x="0" y="0"/>
                  </a:lnTo>
                  <a:lnTo>
                    <a:pt x="0" y="1"/>
                  </a:lnTo>
                  <a:lnTo>
                    <a:pt x="33" y="1"/>
                  </a:lnTo>
                  <a:lnTo>
                    <a:pt x="32" y="0"/>
                  </a:lnTo>
                  <a:close/>
                </a:path>
              </a:pathLst>
            </a:custGeom>
            <a:solidFill>
              <a:srgbClr val="B5323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52" name="Freeform 204"/>
            <p:cNvSpPr>
              <a:spLocks/>
            </p:cNvSpPr>
            <p:nvPr/>
          </p:nvSpPr>
          <p:spPr bwMode="auto">
            <a:xfrm>
              <a:off x="3883025" y="3550444"/>
              <a:ext cx="52388" cy="1588"/>
            </a:xfrm>
            <a:custGeom>
              <a:avLst/>
              <a:gdLst>
                <a:gd name="T0" fmla="*/ 32 w 33"/>
                <a:gd name="T1" fmla="*/ 0 h 1"/>
                <a:gd name="T2" fmla="*/ 0 w 33"/>
                <a:gd name="T3" fmla="*/ 0 h 1"/>
                <a:gd name="T4" fmla="*/ 0 w 33"/>
                <a:gd name="T5" fmla="*/ 1 h 1"/>
                <a:gd name="T6" fmla="*/ 33 w 33"/>
                <a:gd name="T7" fmla="*/ 1 h 1"/>
                <a:gd name="T8" fmla="*/ 32 w 33"/>
                <a:gd name="T9" fmla="*/ 0 h 1"/>
              </a:gdLst>
              <a:ahLst/>
              <a:cxnLst>
                <a:cxn ang="0">
                  <a:pos x="T0" y="T1"/>
                </a:cxn>
                <a:cxn ang="0">
                  <a:pos x="T2" y="T3"/>
                </a:cxn>
                <a:cxn ang="0">
                  <a:pos x="T4" y="T5"/>
                </a:cxn>
                <a:cxn ang="0">
                  <a:pos x="T6" y="T7"/>
                </a:cxn>
                <a:cxn ang="0">
                  <a:pos x="T8" y="T9"/>
                </a:cxn>
              </a:cxnLst>
              <a:rect l="0" t="0" r="r" b="b"/>
              <a:pathLst>
                <a:path w="33" h="1">
                  <a:moveTo>
                    <a:pt x="32" y="0"/>
                  </a:moveTo>
                  <a:lnTo>
                    <a:pt x="0" y="0"/>
                  </a:lnTo>
                  <a:lnTo>
                    <a:pt x="0" y="1"/>
                  </a:lnTo>
                  <a:lnTo>
                    <a:pt x="33" y="1"/>
                  </a:lnTo>
                  <a:lnTo>
                    <a:pt x="32"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53" name="Freeform 206"/>
            <p:cNvSpPr>
              <a:spLocks/>
            </p:cNvSpPr>
            <p:nvPr/>
          </p:nvSpPr>
          <p:spPr bwMode="auto">
            <a:xfrm>
              <a:off x="3971925" y="3472656"/>
              <a:ext cx="1246188" cy="565150"/>
            </a:xfrm>
            <a:custGeom>
              <a:avLst/>
              <a:gdLst>
                <a:gd name="T0" fmla="*/ 310 w 777"/>
                <a:gd name="T1" fmla="*/ 0 h 352"/>
                <a:gd name="T2" fmla="*/ 67 w 777"/>
                <a:gd name="T3" fmla="*/ 133 h 352"/>
                <a:gd name="T4" fmla="*/ 0 w 777"/>
                <a:gd name="T5" fmla="*/ 352 h 352"/>
                <a:gd name="T6" fmla="*/ 388 w 777"/>
                <a:gd name="T7" fmla="*/ 352 h 352"/>
                <a:gd name="T8" fmla="*/ 777 w 777"/>
                <a:gd name="T9" fmla="*/ 352 h 352"/>
                <a:gd name="T10" fmla="*/ 709 w 777"/>
                <a:gd name="T11" fmla="*/ 133 h 352"/>
                <a:gd name="T12" fmla="*/ 468 w 777"/>
                <a:gd name="T13" fmla="*/ 1 h 352"/>
                <a:gd name="T14" fmla="*/ 310 w 777"/>
                <a:gd name="T15" fmla="*/ 0 h 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7" h="352">
                  <a:moveTo>
                    <a:pt x="310" y="0"/>
                  </a:moveTo>
                  <a:cubicBezTo>
                    <a:pt x="139" y="75"/>
                    <a:pt x="87" y="115"/>
                    <a:pt x="67" y="133"/>
                  </a:cubicBezTo>
                  <a:cubicBezTo>
                    <a:pt x="36" y="161"/>
                    <a:pt x="18" y="264"/>
                    <a:pt x="0" y="352"/>
                  </a:cubicBezTo>
                  <a:cubicBezTo>
                    <a:pt x="388" y="352"/>
                    <a:pt x="388" y="352"/>
                    <a:pt x="388" y="352"/>
                  </a:cubicBezTo>
                  <a:cubicBezTo>
                    <a:pt x="777" y="352"/>
                    <a:pt x="777" y="352"/>
                    <a:pt x="777" y="352"/>
                  </a:cubicBezTo>
                  <a:cubicBezTo>
                    <a:pt x="758" y="264"/>
                    <a:pt x="741" y="161"/>
                    <a:pt x="709" y="133"/>
                  </a:cubicBezTo>
                  <a:cubicBezTo>
                    <a:pt x="689" y="115"/>
                    <a:pt x="639" y="76"/>
                    <a:pt x="468" y="1"/>
                  </a:cubicBezTo>
                  <a:cubicBezTo>
                    <a:pt x="310" y="0"/>
                    <a:pt x="310" y="0"/>
                    <a:pt x="310" y="0"/>
                  </a:cubicBezTo>
                </a:path>
              </a:pathLst>
            </a:custGeom>
            <a:solidFill>
              <a:srgbClr val="FFDEC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54" name="Freeform 207"/>
            <p:cNvSpPr>
              <a:spLocks/>
            </p:cNvSpPr>
            <p:nvPr/>
          </p:nvSpPr>
          <p:spPr bwMode="auto">
            <a:xfrm>
              <a:off x="3971925" y="3472656"/>
              <a:ext cx="1246188" cy="565150"/>
            </a:xfrm>
            <a:custGeom>
              <a:avLst/>
              <a:gdLst>
                <a:gd name="T0" fmla="*/ 310 w 777"/>
                <a:gd name="T1" fmla="*/ 0 h 352"/>
                <a:gd name="T2" fmla="*/ 67 w 777"/>
                <a:gd name="T3" fmla="*/ 133 h 352"/>
                <a:gd name="T4" fmla="*/ 0 w 777"/>
                <a:gd name="T5" fmla="*/ 352 h 352"/>
                <a:gd name="T6" fmla="*/ 388 w 777"/>
                <a:gd name="T7" fmla="*/ 352 h 352"/>
                <a:gd name="T8" fmla="*/ 777 w 777"/>
                <a:gd name="T9" fmla="*/ 352 h 352"/>
                <a:gd name="T10" fmla="*/ 709 w 777"/>
                <a:gd name="T11" fmla="*/ 133 h 352"/>
                <a:gd name="T12" fmla="*/ 468 w 777"/>
                <a:gd name="T13" fmla="*/ 1 h 352"/>
                <a:gd name="T14" fmla="*/ 310 w 777"/>
                <a:gd name="T15" fmla="*/ 0 h 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7" h="352">
                  <a:moveTo>
                    <a:pt x="310" y="0"/>
                  </a:moveTo>
                  <a:cubicBezTo>
                    <a:pt x="139" y="75"/>
                    <a:pt x="87" y="115"/>
                    <a:pt x="67" y="133"/>
                  </a:cubicBezTo>
                  <a:cubicBezTo>
                    <a:pt x="36" y="161"/>
                    <a:pt x="18" y="264"/>
                    <a:pt x="0" y="352"/>
                  </a:cubicBezTo>
                  <a:cubicBezTo>
                    <a:pt x="388" y="352"/>
                    <a:pt x="388" y="352"/>
                    <a:pt x="388" y="352"/>
                  </a:cubicBezTo>
                  <a:cubicBezTo>
                    <a:pt x="777" y="352"/>
                    <a:pt x="777" y="352"/>
                    <a:pt x="777" y="352"/>
                  </a:cubicBezTo>
                  <a:cubicBezTo>
                    <a:pt x="758" y="264"/>
                    <a:pt x="741" y="161"/>
                    <a:pt x="709" y="133"/>
                  </a:cubicBezTo>
                  <a:cubicBezTo>
                    <a:pt x="689" y="115"/>
                    <a:pt x="639" y="76"/>
                    <a:pt x="468" y="1"/>
                  </a:cubicBezTo>
                  <a:cubicBezTo>
                    <a:pt x="310" y="0"/>
                    <a:pt x="310" y="0"/>
                    <a:pt x="310" y="0"/>
                  </a:cubicBezTo>
                </a:path>
              </a:pathLst>
            </a:custGeom>
            <a:solidFill>
              <a:srgbClr val="333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55" name="Freeform 208"/>
            <p:cNvSpPr>
              <a:spLocks/>
            </p:cNvSpPr>
            <p:nvPr/>
          </p:nvSpPr>
          <p:spPr bwMode="auto">
            <a:xfrm>
              <a:off x="4460875" y="3066256"/>
              <a:ext cx="268288" cy="560388"/>
            </a:xfrm>
            <a:custGeom>
              <a:avLst/>
              <a:gdLst>
                <a:gd name="T0" fmla="*/ 0 w 167"/>
                <a:gd name="T1" fmla="*/ 103 h 349"/>
                <a:gd name="T2" fmla="*/ 0 w 167"/>
                <a:gd name="T3" fmla="*/ 230 h 349"/>
                <a:gd name="T4" fmla="*/ 0 w 167"/>
                <a:gd name="T5" fmla="*/ 293 h 349"/>
                <a:gd name="T6" fmla="*/ 167 w 167"/>
                <a:gd name="T7" fmla="*/ 293 h 349"/>
                <a:gd name="T8" fmla="*/ 167 w 167"/>
                <a:gd name="T9" fmla="*/ 230 h 349"/>
                <a:gd name="T10" fmla="*/ 167 w 167"/>
                <a:gd name="T11" fmla="*/ 103 h 349"/>
                <a:gd name="T12" fmla="*/ 0 w 167"/>
                <a:gd name="T13" fmla="*/ 103 h 349"/>
              </a:gdLst>
              <a:ahLst/>
              <a:cxnLst>
                <a:cxn ang="0">
                  <a:pos x="T0" y="T1"/>
                </a:cxn>
                <a:cxn ang="0">
                  <a:pos x="T2" y="T3"/>
                </a:cxn>
                <a:cxn ang="0">
                  <a:pos x="T4" y="T5"/>
                </a:cxn>
                <a:cxn ang="0">
                  <a:pos x="T6" y="T7"/>
                </a:cxn>
                <a:cxn ang="0">
                  <a:pos x="T8" y="T9"/>
                </a:cxn>
                <a:cxn ang="0">
                  <a:pos x="T10" y="T11"/>
                </a:cxn>
                <a:cxn ang="0">
                  <a:pos x="T12" y="T13"/>
                </a:cxn>
              </a:cxnLst>
              <a:rect l="0" t="0" r="r" b="b"/>
              <a:pathLst>
                <a:path w="167" h="349">
                  <a:moveTo>
                    <a:pt x="0" y="103"/>
                  </a:moveTo>
                  <a:cubicBezTo>
                    <a:pt x="0" y="230"/>
                    <a:pt x="0" y="230"/>
                    <a:pt x="0" y="230"/>
                  </a:cubicBezTo>
                  <a:cubicBezTo>
                    <a:pt x="0" y="293"/>
                    <a:pt x="0" y="293"/>
                    <a:pt x="0" y="293"/>
                  </a:cubicBezTo>
                  <a:cubicBezTo>
                    <a:pt x="46" y="347"/>
                    <a:pt x="121" y="349"/>
                    <a:pt x="167" y="293"/>
                  </a:cubicBezTo>
                  <a:cubicBezTo>
                    <a:pt x="167" y="230"/>
                    <a:pt x="167" y="230"/>
                    <a:pt x="167" y="230"/>
                  </a:cubicBezTo>
                  <a:cubicBezTo>
                    <a:pt x="167" y="103"/>
                    <a:pt x="167" y="103"/>
                    <a:pt x="167" y="103"/>
                  </a:cubicBezTo>
                  <a:cubicBezTo>
                    <a:pt x="167" y="0"/>
                    <a:pt x="0" y="0"/>
                    <a:pt x="0" y="103"/>
                  </a:cubicBezTo>
                </a:path>
              </a:pathLst>
            </a:custGeom>
            <a:solidFill>
              <a:srgbClr val="F6C5A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56" name="Freeform 209"/>
            <p:cNvSpPr>
              <a:spLocks/>
            </p:cNvSpPr>
            <p:nvPr/>
          </p:nvSpPr>
          <p:spPr bwMode="auto">
            <a:xfrm>
              <a:off x="4283075" y="3031331"/>
              <a:ext cx="112713" cy="163513"/>
            </a:xfrm>
            <a:custGeom>
              <a:avLst/>
              <a:gdLst>
                <a:gd name="T0" fmla="*/ 20 w 70"/>
                <a:gd name="T1" fmla="*/ 5 h 102"/>
                <a:gd name="T2" fmla="*/ 62 w 70"/>
                <a:gd name="T3" fmla="*/ 42 h 102"/>
                <a:gd name="T4" fmla="*/ 51 w 70"/>
                <a:gd name="T5" fmla="*/ 97 h 102"/>
                <a:gd name="T6" fmla="*/ 9 w 70"/>
                <a:gd name="T7" fmla="*/ 60 h 102"/>
                <a:gd name="T8" fmla="*/ 20 w 70"/>
                <a:gd name="T9" fmla="*/ 5 h 102"/>
              </a:gdLst>
              <a:ahLst/>
              <a:cxnLst>
                <a:cxn ang="0">
                  <a:pos x="T0" y="T1"/>
                </a:cxn>
                <a:cxn ang="0">
                  <a:pos x="T2" y="T3"/>
                </a:cxn>
                <a:cxn ang="0">
                  <a:pos x="T4" y="T5"/>
                </a:cxn>
                <a:cxn ang="0">
                  <a:pos x="T6" y="T7"/>
                </a:cxn>
                <a:cxn ang="0">
                  <a:pos x="T8" y="T9"/>
                </a:cxn>
              </a:cxnLst>
              <a:rect l="0" t="0" r="r" b="b"/>
              <a:pathLst>
                <a:path w="70" h="102">
                  <a:moveTo>
                    <a:pt x="20" y="5"/>
                  </a:moveTo>
                  <a:cubicBezTo>
                    <a:pt x="35" y="0"/>
                    <a:pt x="54" y="17"/>
                    <a:pt x="62" y="42"/>
                  </a:cubicBezTo>
                  <a:cubicBezTo>
                    <a:pt x="70" y="68"/>
                    <a:pt x="65" y="92"/>
                    <a:pt x="51" y="97"/>
                  </a:cubicBezTo>
                  <a:cubicBezTo>
                    <a:pt x="36" y="102"/>
                    <a:pt x="17" y="85"/>
                    <a:pt x="9" y="60"/>
                  </a:cubicBezTo>
                  <a:cubicBezTo>
                    <a:pt x="0" y="34"/>
                    <a:pt x="6" y="10"/>
                    <a:pt x="20" y="5"/>
                  </a:cubicBezTo>
                  <a:close/>
                </a:path>
              </a:pathLst>
            </a:custGeom>
            <a:solidFill>
              <a:srgbClr val="F6C5A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57" name="Freeform 210"/>
            <p:cNvSpPr>
              <a:spLocks/>
            </p:cNvSpPr>
            <p:nvPr/>
          </p:nvSpPr>
          <p:spPr bwMode="auto">
            <a:xfrm>
              <a:off x="4791075" y="3031331"/>
              <a:ext cx="112713" cy="163513"/>
            </a:xfrm>
            <a:custGeom>
              <a:avLst/>
              <a:gdLst>
                <a:gd name="T0" fmla="*/ 50 w 70"/>
                <a:gd name="T1" fmla="*/ 5 h 102"/>
                <a:gd name="T2" fmla="*/ 9 w 70"/>
                <a:gd name="T3" fmla="*/ 42 h 102"/>
                <a:gd name="T4" fmla="*/ 20 w 70"/>
                <a:gd name="T5" fmla="*/ 97 h 102"/>
                <a:gd name="T6" fmla="*/ 62 w 70"/>
                <a:gd name="T7" fmla="*/ 60 h 102"/>
                <a:gd name="T8" fmla="*/ 50 w 70"/>
                <a:gd name="T9" fmla="*/ 5 h 102"/>
              </a:gdLst>
              <a:ahLst/>
              <a:cxnLst>
                <a:cxn ang="0">
                  <a:pos x="T0" y="T1"/>
                </a:cxn>
                <a:cxn ang="0">
                  <a:pos x="T2" y="T3"/>
                </a:cxn>
                <a:cxn ang="0">
                  <a:pos x="T4" y="T5"/>
                </a:cxn>
                <a:cxn ang="0">
                  <a:pos x="T6" y="T7"/>
                </a:cxn>
                <a:cxn ang="0">
                  <a:pos x="T8" y="T9"/>
                </a:cxn>
              </a:cxnLst>
              <a:rect l="0" t="0" r="r" b="b"/>
              <a:pathLst>
                <a:path w="70" h="102">
                  <a:moveTo>
                    <a:pt x="50" y="5"/>
                  </a:moveTo>
                  <a:cubicBezTo>
                    <a:pt x="36" y="0"/>
                    <a:pt x="17" y="17"/>
                    <a:pt x="9" y="42"/>
                  </a:cubicBezTo>
                  <a:cubicBezTo>
                    <a:pt x="0" y="68"/>
                    <a:pt x="5" y="92"/>
                    <a:pt x="20" y="97"/>
                  </a:cubicBezTo>
                  <a:cubicBezTo>
                    <a:pt x="35" y="102"/>
                    <a:pt x="53" y="85"/>
                    <a:pt x="62" y="60"/>
                  </a:cubicBezTo>
                  <a:cubicBezTo>
                    <a:pt x="70" y="34"/>
                    <a:pt x="65" y="10"/>
                    <a:pt x="50" y="5"/>
                  </a:cubicBezTo>
                  <a:close/>
                </a:path>
              </a:pathLst>
            </a:custGeom>
            <a:solidFill>
              <a:srgbClr val="F6C5A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58" name="Freeform 211"/>
            <p:cNvSpPr>
              <a:spLocks/>
            </p:cNvSpPr>
            <p:nvPr/>
          </p:nvSpPr>
          <p:spPr bwMode="auto">
            <a:xfrm>
              <a:off x="4408488" y="3602831"/>
              <a:ext cx="354013" cy="434975"/>
            </a:xfrm>
            <a:custGeom>
              <a:avLst/>
              <a:gdLst>
                <a:gd name="T0" fmla="*/ 117 w 221"/>
                <a:gd name="T1" fmla="*/ 0 h 271"/>
                <a:gd name="T2" fmla="*/ 0 w 221"/>
                <a:gd name="T3" fmla="*/ 35 h 271"/>
                <a:gd name="T4" fmla="*/ 45 w 221"/>
                <a:gd name="T5" fmla="*/ 271 h 271"/>
                <a:gd name="T6" fmla="*/ 202 w 221"/>
                <a:gd name="T7" fmla="*/ 271 h 271"/>
                <a:gd name="T8" fmla="*/ 221 w 221"/>
                <a:gd name="T9" fmla="*/ 36 h 271"/>
                <a:gd name="T10" fmla="*/ 117 w 221"/>
                <a:gd name="T11" fmla="*/ 0 h 271"/>
              </a:gdLst>
              <a:ahLst/>
              <a:cxnLst>
                <a:cxn ang="0">
                  <a:pos x="T0" y="T1"/>
                </a:cxn>
                <a:cxn ang="0">
                  <a:pos x="T2" y="T3"/>
                </a:cxn>
                <a:cxn ang="0">
                  <a:pos x="T4" y="T5"/>
                </a:cxn>
                <a:cxn ang="0">
                  <a:pos x="T6" y="T7"/>
                </a:cxn>
                <a:cxn ang="0">
                  <a:pos x="T8" y="T9"/>
                </a:cxn>
                <a:cxn ang="0">
                  <a:pos x="T10" y="T11"/>
                </a:cxn>
              </a:cxnLst>
              <a:rect l="0" t="0" r="r" b="b"/>
              <a:pathLst>
                <a:path w="221" h="271">
                  <a:moveTo>
                    <a:pt x="117" y="0"/>
                  </a:moveTo>
                  <a:cubicBezTo>
                    <a:pt x="117" y="0"/>
                    <a:pt x="0" y="28"/>
                    <a:pt x="0" y="35"/>
                  </a:cubicBezTo>
                  <a:cubicBezTo>
                    <a:pt x="0" y="42"/>
                    <a:pt x="45" y="271"/>
                    <a:pt x="45" y="271"/>
                  </a:cubicBezTo>
                  <a:cubicBezTo>
                    <a:pt x="202" y="271"/>
                    <a:pt x="202" y="271"/>
                    <a:pt x="202" y="271"/>
                  </a:cubicBezTo>
                  <a:cubicBezTo>
                    <a:pt x="221" y="36"/>
                    <a:pt x="221" y="36"/>
                    <a:pt x="221" y="36"/>
                  </a:cubicBezTo>
                  <a:cubicBezTo>
                    <a:pt x="117" y="0"/>
                    <a:pt x="117" y="0"/>
                    <a:pt x="117" y="0"/>
                  </a:cubicBezTo>
                </a:path>
              </a:pathLst>
            </a:custGeom>
            <a:solidFill>
              <a:srgbClr val="9FBAC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59" name="Freeform 212"/>
            <p:cNvSpPr>
              <a:spLocks/>
            </p:cNvSpPr>
            <p:nvPr/>
          </p:nvSpPr>
          <p:spPr bwMode="auto">
            <a:xfrm>
              <a:off x="4286250" y="3475831"/>
              <a:ext cx="233363" cy="561975"/>
            </a:xfrm>
            <a:custGeom>
              <a:avLst/>
              <a:gdLst>
                <a:gd name="T0" fmla="*/ 110 w 147"/>
                <a:gd name="T1" fmla="*/ 0 h 354"/>
                <a:gd name="T2" fmla="*/ 110 w 147"/>
                <a:gd name="T3" fmla="*/ 38 h 354"/>
                <a:gd name="T4" fmla="*/ 147 w 147"/>
                <a:gd name="T5" fmla="*/ 354 h 354"/>
                <a:gd name="T6" fmla="*/ 84 w 147"/>
                <a:gd name="T7" fmla="*/ 354 h 354"/>
                <a:gd name="T8" fmla="*/ 14 w 147"/>
                <a:gd name="T9" fmla="*/ 213 h 354"/>
                <a:gd name="T10" fmla="*/ 81 w 147"/>
                <a:gd name="T11" fmla="*/ 170 h 354"/>
                <a:gd name="T12" fmla="*/ 0 w 147"/>
                <a:gd name="T13" fmla="*/ 131 h 354"/>
                <a:gd name="T14" fmla="*/ 74 w 147"/>
                <a:gd name="T15" fmla="*/ 16 h 354"/>
                <a:gd name="T16" fmla="*/ 110 w 147"/>
                <a:gd name="T17"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7" h="354">
                  <a:moveTo>
                    <a:pt x="110" y="0"/>
                  </a:moveTo>
                  <a:lnTo>
                    <a:pt x="110" y="38"/>
                  </a:lnTo>
                  <a:lnTo>
                    <a:pt x="147" y="354"/>
                  </a:lnTo>
                  <a:lnTo>
                    <a:pt x="84" y="354"/>
                  </a:lnTo>
                  <a:lnTo>
                    <a:pt x="14" y="213"/>
                  </a:lnTo>
                  <a:lnTo>
                    <a:pt x="81" y="170"/>
                  </a:lnTo>
                  <a:lnTo>
                    <a:pt x="0" y="131"/>
                  </a:lnTo>
                  <a:lnTo>
                    <a:pt x="74" y="16"/>
                  </a:lnTo>
                  <a:lnTo>
                    <a:pt x="110" y="0"/>
                  </a:lnTo>
                  <a:close/>
                </a:path>
              </a:pathLst>
            </a:custGeom>
            <a:solidFill>
              <a:srgbClr val="1A1A1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60" name="Freeform 213"/>
            <p:cNvSpPr>
              <a:spLocks/>
            </p:cNvSpPr>
            <p:nvPr/>
          </p:nvSpPr>
          <p:spPr bwMode="auto">
            <a:xfrm>
              <a:off x="4670425" y="3475831"/>
              <a:ext cx="231775" cy="561975"/>
            </a:xfrm>
            <a:custGeom>
              <a:avLst/>
              <a:gdLst>
                <a:gd name="T0" fmla="*/ 37 w 146"/>
                <a:gd name="T1" fmla="*/ 0 h 354"/>
                <a:gd name="T2" fmla="*/ 37 w 146"/>
                <a:gd name="T3" fmla="*/ 38 h 354"/>
                <a:gd name="T4" fmla="*/ 0 w 146"/>
                <a:gd name="T5" fmla="*/ 354 h 354"/>
                <a:gd name="T6" fmla="*/ 62 w 146"/>
                <a:gd name="T7" fmla="*/ 354 h 354"/>
                <a:gd name="T8" fmla="*/ 132 w 146"/>
                <a:gd name="T9" fmla="*/ 213 h 354"/>
                <a:gd name="T10" fmla="*/ 65 w 146"/>
                <a:gd name="T11" fmla="*/ 170 h 354"/>
                <a:gd name="T12" fmla="*/ 146 w 146"/>
                <a:gd name="T13" fmla="*/ 131 h 354"/>
                <a:gd name="T14" fmla="*/ 80 w 146"/>
                <a:gd name="T15" fmla="*/ 20 h 354"/>
                <a:gd name="T16" fmla="*/ 37 w 146"/>
                <a:gd name="T17"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6" h="354">
                  <a:moveTo>
                    <a:pt x="37" y="0"/>
                  </a:moveTo>
                  <a:lnTo>
                    <a:pt x="37" y="38"/>
                  </a:lnTo>
                  <a:lnTo>
                    <a:pt x="0" y="354"/>
                  </a:lnTo>
                  <a:lnTo>
                    <a:pt x="62" y="354"/>
                  </a:lnTo>
                  <a:lnTo>
                    <a:pt x="132" y="213"/>
                  </a:lnTo>
                  <a:lnTo>
                    <a:pt x="65" y="170"/>
                  </a:lnTo>
                  <a:lnTo>
                    <a:pt x="146" y="131"/>
                  </a:lnTo>
                  <a:lnTo>
                    <a:pt x="80" y="20"/>
                  </a:lnTo>
                  <a:lnTo>
                    <a:pt x="37" y="0"/>
                  </a:lnTo>
                  <a:close/>
                </a:path>
              </a:pathLst>
            </a:custGeom>
            <a:solidFill>
              <a:srgbClr val="1B1B1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61" name="Freeform 214"/>
            <p:cNvSpPr>
              <a:spLocks/>
            </p:cNvSpPr>
            <p:nvPr/>
          </p:nvSpPr>
          <p:spPr bwMode="auto">
            <a:xfrm>
              <a:off x="4537075" y="3602831"/>
              <a:ext cx="114300" cy="111125"/>
            </a:xfrm>
            <a:custGeom>
              <a:avLst/>
              <a:gdLst>
                <a:gd name="T0" fmla="*/ 0 w 72"/>
                <a:gd name="T1" fmla="*/ 39 h 70"/>
                <a:gd name="T2" fmla="*/ 20 w 72"/>
                <a:gd name="T3" fmla="*/ 70 h 70"/>
                <a:gd name="T4" fmla="*/ 52 w 72"/>
                <a:gd name="T5" fmla="*/ 70 h 70"/>
                <a:gd name="T6" fmla="*/ 72 w 72"/>
                <a:gd name="T7" fmla="*/ 39 h 70"/>
                <a:gd name="T8" fmla="*/ 37 w 72"/>
                <a:gd name="T9" fmla="*/ 0 h 70"/>
                <a:gd name="T10" fmla="*/ 0 w 72"/>
                <a:gd name="T11" fmla="*/ 39 h 70"/>
              </a:gdLst>
              <a:ahLst/>
              <a:cxnLst>
                <a:cxn ang="0">
                  <a:pos x="T0" y="T1"/>
                </a:cxn>
                <a:cxn ang="0">
                  <a:pos x="T2" y="T3"/>
                </a:cxn>
                <a:cxn ang="0">
                  <a:pos x="T4" y="T5"/>
                </a:cxn>
                <a:cxn ang="0">
                  <a:pos x="T6" y="T7"/>
                </a:cxn>
                <a:cxn ang="0">
                  <a:pos x="T8" y="T9"/>
                </a:cxn>
                <a:cxn ang="0">
                  <a:pos x="T10" y="T11"/>
                </a:cxn>
              </a:cxnLst>
              <a:rect l="0" t="0" r="r" b="b"/>
              <a:pathLst>
                <a:path w="72" h="70">
                  <a:moveTo>
                    <a:pt x="0" y="39"/>
                  </a:moveTo>
                  <a:cubicBezTo>
                    <a:pt x="20" y="70"/>
                    <a:pt x="20" y="70"/>
                    <a:pt x="20" y="70"/>
                  </a:cubicBezTo>
                  <a:cubicBezTo>
                    <a:pt x="31" y="70"/>
                    <a:pt x="41" y="70"/>
                    <a:pt x="52" y="70"/>
                  </a:cubicBezTo>
                  <a:cubicBezTo>
                    <a:pt x="72" y="39"/>
                    <a:pt x="72" y="39"/>
                    <a:pt x="72" y="39"/>
                  </a:cubicBezTo>
                  <a:cubicBezTo>
                    <a:pt x="37" y="0"/>
                    <a:pt x="37" y="0"/>
                    <a:pt x="37" y="0"/>
                  </a:cubicBezTo>
                  <a:cubicBezTo>
                    <a:pt x="0" y="39"/>
                    <a:pt x="0" y="39"/>
                    <a:pt x="0" y="39"/>
                  </a:cubicBezTo>
                </a:path>
              </a:pathLst>
            </a:custGeom>
            <a:solidFill>
              <a:srgbClr val="28A8E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62" name="Freeform 215"/>
            <p:cNvSpPr>
              <a:spLocks/>
            </p:cNvSpPr>
            <p:nvPr/>
          </p:nvSpPr>
          <p:spPr bwMode="auto">
            <a:xfrm>
              <a:off x="4524375" y="3713956"/>
              <a:ext cx="142875" cy="323850"/>
            </a:xfrm>
            <a:custGeom>
              <a:avLst/>
              <a:gdLst>
                <a:gd name="T0" fmla="*/ 28 w 90"/>
                <a:gd name="T1" fmla="*/ 0 h 204"/>
                <a:gd name="T2" fmla="*/ 0 w 90"/>
                <a:gd name="T3" fmla="*/ 204 h 204"/>
                <a:gd name="T4" fmla="*/ 90 w 90"/>
                <a:gd name="T5" fmla="*/ 204 h 204"/>
                <a:gd name="T6" fmla="*/ 60 w 90"/>
                <a:gd name="T7" fmla="*/ 0 h 204"/>
                <a:gd name="T8" fmla="*/ 28 w 90"/>
                <a:gd name="T9" fmla="*/ 0 h 204"/>
              </a:gdLst>
              <a:ahLst/>
              <a:cxnLst>
                <a:cxn ang="0">
                  <a:pos x="T0" y="T1"/>
                </a:cxn>
                <a:cxn ang="0">
                  <a:pos x="T2" y="T3"/>
                </a:cxn>
                <a:cxn ang="0">
                  <a:pos x="T4" y="T5"/>
                </a:cxn>
                <a:cxn ang="0">
                  <a:pos x="T6" y="T7"/>
                </a:cxn>
                <a:cxn ang="0">
                  <a:pos x="T8" y="T9"/>
                </a:cxn>
              </a:cxnLst>
              <a:rect l="0" t="0" r="r" b="b"/>
              <a:pathLst>
                <a:path w="90" h="204">
                  <a:moveTo>
                    <a:pt x="28" y="0"/>
                  </a:moveTo>
                  <a:lnTo>
                    <a:pt x="0" y="204"/>
                  </a:lnTo>
                  <a:lnTo>
                    <a:pt x="90" y="204"/>
                  </a:lnTo>
                  <a:lnTo>
                    <a:pt x="60" y="0"/>
                  </a:lnTo>
                  <a:lnTo>
                    <a:pt x="28" y="0"/>
                  </a:lnTo>
                  <a:close/>
                </a:path>
              </a:pathLst>
            </a:custGeom>
            <a:solidFill>
              <a:srgbClr val="28A8E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63" name="Freeform 216"/>
            <p:cNvSpPr>
              <a:spLocks/>
            </p:cNvSpPr>
            <p:nvPr/>
          </p:nvSpPr>
          <p:spPr bwMode="auto">
            <a:xfrm>
              <a:off x="4524375" y="3713956"/>
              <a:ext cx="142875" cy="323850"/>
            </a:xfrm>
            <a:custGeom>
              <a:avLst/>
              <a:gdLst>
                <a:gd name="T0" fmla="*/ 28 w 90"/>
                <a:gd name="T1" fmla="*/ 0 h 204"/>
                <a:gd name="T2" fmla="*/ 0 w 90"/>
                <a:gd name="T3" fmla="*/ 204 h 204"/>
                <a:gd name="T4" fmla="*/ 90 w 90"/>
                <a:gd name="T5" fmla="*/ 204 h 204"/>
                <a:gd name="T6" fmla="*/ 60 w 90"/>
                <a:gd name="T7" fmla="*/ 0 h 204"/>
                <a:gd name="T8" fmla="*/ 28 w 90"/>
                <a:gd name="T9" fmla="*/ 0 h 204"/>
              </a:gdLst>
              <a:ahLst/>
              <a:cxnLst>
                <a:cxn ang="0">
                  <a:pos x="T0" y="T1"/>
                </a:cxn>
                <a:cxn ang="0">
                  <a:pos x="T2" y="T3"/>
                </a:cxn>
                <a:cxn ang="0">
                  <a:pos x="T4" y="T5"/>
                </a:cxn>
                <a:cxn ang="0">
                  <a:pos x="T6" y="T7"/>
                </a:cxn>
                <a:cxn ang="0">
                  <a:pos x="T8" y="T9"/>
                </a:cxn>
              </a:cxnLst>
              <a:rect l="0" t="0" r="r" b="b"/>
              <a:pathLst>
                <a:path w="90" h="204">
                  <a:moveTo>
                    <a:pt x="28" y="0"/>
                  </a:moveTo>
                  <a:lnTo>
                    <a:pt x="0" y="204"/>
                  </a:lnTo>
                  <a:lnTo>
                    <a:pt x="90" y="204"/>
                  </a:lnTo>
                  <a:lnTo>
                    <a:pt x="60" y="0"/>
                  </a:lnTo>
                  <a:lnTo>
                    <a:pt x="28"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64" name="Freeform 217"/>
            <p:cNvSpPr>
              <a:spLocks/>
            </p:cNvSpPr>
            <p:nvPr/>
          </p:nvSpPr>
          <p:spPr bwMode="auto">
            <a:xfrm>
              <a:off x="4448175" y="3434556"/>
              <a:ext cx="147638" cy="282575"/>
            </a:xfrm>
            <a:custGeom>
              <a:avLst/>
              <a:gdLst>
                <a:gd name="T0" fmla="*/ 8 w 93"/>
                <a:gd name="T1" fmla="*/ 0 h 178"/>
                <a:gd name="T2" fmla="*/ 0 w 93"/>
                <a:gd name="T3" fmla="*/ 29 h 178"/>
                <a:gd name="T4" fmla="*/ 21 w 93"/>
                <a:gd name="T5" fmla="*/ 178 h 178"/>
                <a:gd name="T6" fmla="*/ 93 w 93"/>
                <a:gd name="T7" fmla="*/ 106 h 178"/>
                <a:gd name="T8" fmla="*/ 8 w 93"/>
                <a:gd name="T9" fmla="*/ 0 h 178"/>
              </a:gdLst>
              <a:ahLst/>
              <a:cxnLst>
                <a:cxn ang="0">
                  <a:pos x="T0" y="T1"/>
                </a:cxn>
                <a:cxn ang="0">
                  <a:pos x="T2" y="T3"/>
                </a:cxn>
                <a:cxn ang="0">
                  <a:pos x="T4" y="T5"/>
                </a:cxn>
                <a:cxn ang="0">
                  <a:pos x="T6" y="T7"/>
                </a:cxn>
                <a:cxn ang="0">
                  <a:pos x="T8" y="T9"/>
                </a:cxn>
              </a:cxnLst>
              <a:rect l="0" t="0" r="r" b="b"/>
              <a:pathLst>
                <a:path w="93" h="178">
                  <a:moveTo>
                    <a:pt x="8" y="0"/>
                  </a:moveTo>
                  <a:lnTo>
                    <a:pt x="0" y="29"/>
                  </a:lnTo>
                  <a:lnTo>
                    <a:pt x="21" y="178"/>
                  </a:lnTo>
                  <a:lnTo>
                    <a:pt x="93" y="106"/>
                  </a:lnTo>
                  <a:lnTo>
                    <a:pt x="8" y="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65" name="Freeform 218"/>
            <p:cNvSpPr>
              <a:spLocks/>
            </p:cNvSpPr>
            <p:nvPr/>
          </p:nvSpPr>
          <p:spPr bwMode="auto">
            <a:xfrm>
              <a:off x="4448175" y="3434556"/>
              <a:ext cx="147638" cy="282575"/>
            </a:xfrm>
            <a:custGeom>
              <a:avLst/>
              <a:gdLst>
                <a:gd name="T0" fmla="*/ 8 w 93"/>
                <a:gd name="T1" fmla="*/ 0 h 178"/>
                <a:gd name="T2" fmla="*/ 0 w 93"/>
                <a:gd name="T3" fmla="*/ 29 h 178"/>
                <a:gd name="T4" fmla="*/ 21 w 93"/>
                <a:gd name="T5" fmla="*/ 178 h 178"/>
                <a:gd name="T6" fmla="*/ 93 w 93"/>
                <a:gd name="T7" fmla="*/ 106 h 178"/>
                <a:gd name="T8" fmla="*/ 8 w 93"/>
                <a:gd name="T9" fmla="*/ 0 h 178"/>
              </a:gdLst>
              <a:ahLst/>
              <a:cxnLst>
                <a:cxn ang="0">
                  <a:pos x="T0" y="T1"/>
                </a:cxn>
                <a:cxn ang="0">
                  <a:pos x="T2" y="T3"/>
                </a:cxn>
                <a:cxn ang="0">
                  <a:pos x="T4" y="T5"/>
                </a:cxn>
                <a:cxn ang="0">
                  <a:pos x="T6" y="T7"/>
                </a:cxn>
                <a:cxn ang="0">
                  <a:pos x="T8" y="T9"/>
                </a:cxn>
              </a:cxnLst>
              <a:rect l="0" t="0" r="r" b="b"/>
              <a:pathLst>
                <a:path w="93" h="178">
                  <a:moveTo>
                    <a:pt x="8" y="0"/>
                  </a:moveTo>
                  <a:lnTo>
                    <a:pt x="0" y="29"/>
                  </a:lnTo>
                  <a:lnTo>
                    <a:pt x="21" y="178"/>
                  </a:lnTo>
                  <a:lnTo>
                    <a:pt x="93" y="106"/>
                  </a:lnTo>
                  <a:lnTo>
                    <a:pt x="8"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66" name="Freeform 219"/>
            <p:cNvSpPr>
              <a:spLocks/>
            </p:cNvSpPr>
            <p:nvPr/>
          </p:nvSpPr>
          <p:spPr bwMode="auto">
            <a:xfrm>
              <a:off x="4460875" y="3378994"/>
              <a:ext cx="268288" cy="93663"/>
            </a:xfrm>
            <a:custGeom>
              <a:avLst/>
              <a:gdLst>
                <a:gd name="T0" fmla="*/ 0 w 167"/>
                <a:gd name="T1" fmla="*/ 0 h 58"/>
                <a:gd name="T2" fmla="*/ 0 w 167"/>
                <a:gd name="T3" fmla="*/ 6 h 58"/>
                <a:gd name="T4" fmla="*/ 83 w 167"/>
                <a:gd name="T5" fmla="*/ 58 h 58"/>
                <a:gd name="T6" fmla="*/ 85 w 167"/>
                <a:gd name="T7" fmla="*/ 58 h 58"/>
                <a:gd name="T8" fmla="*/ 167 w 167"/>
                <a:gd name="T9" fmla="*/ 9 h 58"/>
                <a:gd name="T10" fmla="*/ 167 w 167"/>
                <a:gd name="T11" fmla="*/ 0 h 58"/>
                <a:gd name="T12" fmla="*/ 0 w 167"/>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67" h="58">
                  <a:moveTo>
                    <a:pt x="0" y="0"/>
                  </a:moveTo>
                  <a:cubicBezTo>
                    <a:pt x="0" y="6"/>
                    <a:pt x="0" y="6"/>
                    <a:pt x="0" y="6"/>
                  </a:cubicBezTo>
                  <a:cubicBezTo>
                    <a:pt x="0" y="6"/>
                    <a:pt x="42" y="56"/>
                    <a:pt x="83" y="58"/>
                  </a:cubicBezTo>
                  <a:cubicBezTo>
                    <a:pt x="84" y="58"/>
                    <a:pt x="84" y="58"/>
                    <a:pt x="85" y="58"/>
                  </a:cubicBezTo>
                  <a:cubicBezTo>
                    <a:pt x="125" y="58"/>
                    <a:pt x="167" y="9"/>
                    <a:pt x="167" y="9"/>
                  </a:cubicBezTo>
                  <a:cubicBezTo>
                    <a:pt x="167" y="0"/>
                    <a:pt x="167" y="0"/>
                    <a:pt x="167" y="0"/>
                  </a:cubicBezTo>
                  <a:cubicBezTo>
                    <a:pt x="0" y="0"/>
                    <a:pt x="0" y="0"/>
                    <a:pt x="0" y="0"/>
                  </a:cubicBezTo>
                </a:path>
              </a:pathLst>
            </a:custGeom>
            <a:solidFill>
              <a:srgbClr val="C59E8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67" name="Freeform 220"/>
            <p:cNvSpPr>
              <a:spLocks/>
            </p:cNvSpPr>
            <p:nvPr/>
          </p:nvSpPr>
          <p:spPr bwMode="auto">
            <a:xfrm>
              <a:off x="4183063" y="2682081"/>
              <a:ext cx="823913" cy="758825"/>
            </a:xfrm>
            <a:custGeom>
              <a:avLst/>
              <a:gdLst>
                <a:gd name="T0" fmla="*/ 256 w 513"/>
                <a:gd name="T1" fmla="*/ 0 h 473"/>
                <a:gd name="T2" fmla="*/ 115 w 513"/>
                <a:gd name="T3" fmla="*/ 378 h 473"/>
                <a:gd name="T4" fmla="*/ 256 w 513"/>
                <a:gd name="T5" fmla="*/ 473 h 473"/>
                <a:gd name="T6" fmla="*/ 398 w 513"/>
                <a:gd name="T7" fmla="*/ 378 h 473"/>
                <a:gd name="T8" fmla="*/ 256 w 513"/>
                <a:gd name="T9" fmla="*/ 0 h 473"/>
              </a:gdLst>
              <a:ahLst/>
              <a:cxnLst>
                <a:cxn ang="0">
                  <a:pos x="T0" y="T1"/>
                </a:cxn>
                <a:cxn ang="0">
                  <a:pos x="T2" y="T3"/>
                </a:cxn>
                <a:cxn ang="0">
                  <a:pos x="T4" y="T5"/>
                </a:cxn>
                <a:cxn ang="0">
                  <a:pos x="T6" y="T7"/>
                </a:cxn>
                <a:cxn ang="0">
                  <a:pos x="T8" y="T9"/>
                </a:cxn>
              </a:cxnLst>
              <a:rect l="0" t="0" r="r" b="b"/>
              <a:pathLst>
                <a:path w="513" h="473">
                  <a:moveTo>
                    <a:pt x="256" y="0"/>
                  </a:moveTo>
                  <a:cubicBezTo>
                    <a:pt x="0" y="0"/>
                    <a:pt x="98" y="351"/>
                    <a:pt x="115" y="378"/>
                  </a:cubicBezTo>
                  <a:cubicBezTo>
                    <a:pt x="133" y="408"/>
                    <a:pt x="215" y="473"/>
                    <a:pt x="256" y="473"/>
                  </a:cubicBezTo>
                  <a:cubicBezTo>
                    <a:pt x="298" y="473"/>
                    <a:pt x="379" y="408"/>
                    <a:pt x="398" y="378"/>
                  </a:cubicBezTo>
                  <a:cubicBezTo>
                    <a:pt x="414" y="351"/>
                    <a:pt x="513" y="0"/>
                    <a:pt x="256" y="0"/>
                  </a:cubicBezTo>
                  <a:close/>
                </a:path>
              </a:pathLst>
            </a:custGeom>
            <a:solidFill>
              <a:srgbClr val="F6C5A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68" name="Freeform 221"/>
            <p:cNvSpPr>
              <a:spLocks noEditPoints="1"/>
            </p:cNvSpPr>
            <p:nvPr/>
          </p:nvSpPr>
          <p:spPr bwMode="auto">
            <a:xfrm>
              <a:off x="4279900" y="2585244"/>
              <a:ext cx="647700" cy="584200"/>
            </a:xfrm>
            <a:custGeom>
              <a:avLst/>
              <a:gdLst>
                <a:gd name="T0" fmla="*/ 311 w 404"/>
                <a:gd name="T1" fmla="*/ 68 h 363"/>
                <a:gd name="T2" fmla="*/ 51 w 404"/>
                <a:gd name="T3" fmla="*/ 97 h 363"/>
                <a:gd name="T4" fmla="*/ 30 w 404"/>
                <a:gd name="T5" fmla="*/ 357 h 363"/>
                <a:gd name="T6" fmla="*/ 30 w 404"/>
                <a:gd name="T7" fmla="*/ 357 h 363"/>
                <a:gd name="T8" fmla="*/ 30 w 404"/>
                <a:gd name="T9" fmla="*/ 360 h 363"/>
                <a:gd name="T10" fmla="*/ 32 w 404"/>
                <a:gd name="T11" fmla="*/ 363 h 363"/>
                <a:gd name="T12" fmla="*/ 37 w 404"/>
                <a:gd name="T13" fmla="*/ 362 h 363"/>
                <a:gd name="T14" fmla="*/ 37 w 404"/>
                <a:gd name="T15" fmla="*/ 361 h 363"/>
                <a:gd name="T16" fmla="*/ 37 w 404"/>
                <a:gd name="T17" fmla="*/ 340 h 363"/>
                <a:gd name="T18" fmla="*/ 32 w 404"/>
                <a:gd name="T19" fmla="*/ 307 h 363"/>
                <a:gd name="T20" fmla="*/ 77 w 404"/>
                <a:gd name="T21" fmla="*/ 183 h 363"/>
                <a:gd name="T22" fmla="*/ 86 w 404"/>
                <a:gd name="T23" fmla="*/ 171 h 363"/>
                <a:gd name="T24" fmla="*/ 97 w 404"/>
                <a:gd name="T25" fmla="*/ 159 h 363"/>
                <a:gd name="T26" fmla="*/ 103 w 404"/>
                <a:gd name="T27" fmla="*/ 154 h 363"/>
                <a:gd name="T28" fmla="*/ 242 w 404"/>
                <a:gd name="T29" fmla="*/ 176 h 363"/>
                <a:gd name="T30" fmla="*/ 296 w 404"/>
                <a:gd name="T31" fmla="*/ 189 h 363"/>
                <a:gd name="T32" fmla="*/ 311 w 404"/>
                <a:gd name="T33" fmla="*/ 177 h 363"/>
                <a:gd name="T34" fmla="*/ 359 w 404"/>
                <a:gd name="T35" fmla="*/ 315 h 363"/>
                <a:gd name="T36" fmla="*/ 356 w 404"/>
                <a:gd name="T37" fmla="*/ 340 h 363"/>
                <a:gd name="T38" fmla="*/ 356 w 404"/>
                <a:gd name="T39" fmla="*/ 361 h 363"/>
                <a:gd name="T40" fmla="*/ 356 w 404"/>
                <a:gd name="T41" fmla="*/ 362 h 363"/>
                <a:gd name="T42" fmla="*/ 361 w 404"/>
                <a:gd name="T43" fmla="*/ 363 h 363"/>
                <a:gd name="T44" fmla="*/ 363 w 404"/>
                <a:gd name="T45" fmla="*/ 360 h 363"/>
                <a:gd name="T46" fmla="*/ 364 w 404"/>
                <a:gd name="T47" fmla="*/ 351 h 363"/>
                <a:gd name="T48" fmla="*/ 366 w 404"/>
                <a:gd name="T49" fmla="*/ 338 h 363"/>
                <a:gd name="T50" fmla="*/ 311 w 404"/>
                <a:gd name="T51" fmla="*/ 68 h 363"/>
                <a:gd name="T52" fmla="*/ 180 w 404"/>
                <a:gd name="T53" fmla="*/ 135 h 363"/>
                <a:gd name="T54" fmla="*/ 176 w 404"/>
                <a:gd name="T55" fmla="*/ 134 h 363"/>
                <a:gd name="T56" fmla="*/ 182 w 404"/>
                <a:gd name="T57" fmla="*/ 135 h 363"/>
                <a:gd name="T58" fmla="*/ 180 w 404"/>
                <a:gd name="T59" fmla="*/ 135 h 3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04" h="363">
                  <a:moveTo>
                    <a:pt x="311" y="68"/>
                  </a:moveTo>
                  <a:cubicBezTo>
                    <a:pt x="225" y="0"/>
                    <a:pt x="91" y="41"/>
                    <a:pt x="51" y="97"/>
                  </a:cubicBezTo>
                  <a:cubicBezTo>
                    <a:pt x="0" y="168"/>
                    <a:pt x="18" y="276"/>
                    <a:pt x="30" y="357"/>
                  </a:cubicBezTo>
                  <a:cubicBezTo>
                    <a:pt x="30" y="357"/>
                    <a:pt x="30" y="357"/>
                    <a:pt x="30" y="357"/>
                  </a:cubicBezTo>
                  <a:cubicBezTo>
                    <a:pt x="30" y="358"/>
                    <a:pt x="30" y="359"/>
                    <a:pt x="30" y="360"/>
                  </a:cubicBezTo>
                  <a:cubicBezTo>
                    <a:pt x="31" y="360"/>
                    <a:pt x="32" y="362"/>
                    <a:pt x="32" y="363"/>
                  </a:cubicBezTo>
                  <a:cubicBezTo>
                    <a:pt x="33" y="363"/>
                    <a:pt x="36" y="363"/>
                    <a:pt x="37" y="362"/>
                  </a:cubicBezTo>
                  <a:cubicBezTo>
                    <a:pt x="37" y="362"/>
                    <a:pt x="37" y="361"/>
                    <a:pt x="37" y="361"/>
                  </a:cubicBezTo>
                  <a:cubicBezTo>
                    <a:pt x="38" y="354"/>
                    <a:pt x="37" y="340"/>
                    <a:pt x="37" y="340"/>
                  </a:cubicBezTo>
                  <a:cubicBezTo>
                    <a:pt x="37" y="328"/>
                    <a:pt x="34" y="318"/>
                    <a:pt x="32" y="307"/>
                  </a:cubicBezTo>
                  <a:cubicBezTo>
                    <a:pt x="41" y="256"/>
                    <a:pt x="65" y="245"/>
                    <a:pt x="77" y="183"/>
                  </a:cubicBezTo>
                  <a:cubicBezTo>
                    <a:pt x="80" y="179"/>
                    <a:pt x="83" y="175"/>
                    <a:pt x="86" y="171"/>
                  </a:cubicBezTo>
                  <a:cubicBezTo>
                    <a:pt x="89" y="167"/>
                    <a:pt x="93" y="162"/>
                    <a:pt x="97" y="159"/>
                  </a:cubicBezTo>
                  <a:cubicBezTo>
                    <a:pt x="99" y="157"/>
                    <a:pt x="101" y="156"/>
                    <a:pt x="103" y="154"/>
                  </a:cubicBezTo>
                  <a:cubicBezTo>
                    <a:pt x="150" y="137"/>
                    <a:pt x="198" y="158"/>
                    <a:pt x="242" y="176"/>
                  </a:cubicBezTo>
                  <a:cubicBezTo>
                    <a:pt x="259" y="182"/>
                    <a:pt x="278" y="191"/>
                    <a:pt x="296" y="189"/>
                  </a:cubicBezTo>
                  <a:cubicBezTo>
                    <a:pt x="304" y="189"/>
                    <a:pt x="310" y="183"/>
                    <a:pt x="311" y="177"/>
                  </a:cubicBezTo>
                  <a:cubicBezTo>
                    <a:pt x="332" y="240"/>
                    <a:pt x="349" y="269"/>
                    <a:pt x="359" y="315"/>
                  </a:cubicBezTo>
                  <a:cubicBezTo>
                    <a:pt x="358" y="323"/>
                    <a:pt x="356" y="331"/>
                    <a:pt x="356" y="340"/>
                  </a:cubicBezTo>
                  <a:cubicBezTo>
                    <a:pt x="356" y="340"/>
                    <a:pt x="355" y="354"/>
                    <a:pt x="356" y="361"/>
                  </a:cubicBezTo>
                  <a:cubicBezTo>
                    <a:pt x="356" y="361"/>
                    <a:pt x="356" y="362"/>
                    <a:pt x="356" y="362"/>
                  </a:cubicBezTo>
                  <a:cubicBezTo>
                    <a:pt x="357" y="363"/>
                    <a:pt x="360" y="363"/>
                    <a:pt x="361" y="363"/>
                  </a:cubicBezTo>
                  <a:cubicBezTo>
                    <a:pt x="361" y="362"/>
                    <a:pt x="363" y="360"/>
                    <a:pt x="363" y="360"/>
                  </a:cubicBezTo>
                  <a:cubicBezTo>
                    <a:pt x="364" y="357"/>
                    <a:pt x="364" y="354"/>
                    <a:pt x="364" y="351"/>
                  </a:cubicBezTo>
                  <a:cubicBezTo>
                    <a:pt x="364" y="347"/>
                    <a:pt x="365" y="342"/>
                    <a:pt x="366" y="338"/>
                  </a:cubicBezTo>
                  <a:cubicBezTo>
                    <a:pt x="379" y="288"/>
                    <a:pt x="404" y="90"/>
                    <a:pt x="311" y="68"/>
                  </a:cubicBezTo>
                  <a:close/>
                  <a:moveTo>
                    <a:pt x="180" y="135"/>
                  </a:moveTo>
                  <a:cubicBezTo>
                    <a:pt x="179" y="135"/>
                    <a:pt x="177" y="134"/>
                    <a:pt x="176" y="134"/>
                  </a:cubicBezTo>
                  <a:cubicBezTo>
                    <a:pt x="178" y="134"/>
                    <a:pt x="180" y="135"/>
                    <a:pt x="182" y="135"/>
                  </a:cubicBezTo>
                  <a:cubicBezTo>
                    <a:pt x="181" y="135"/>
                    <a:pt x="181" y="135"/>
                    <a:pt x="180" y="135"/>
                  </a:cubicBezTo>
                  <a:close/>
                </a:path>
              </a:pathLst>
            </a:custGeom>
            <a:solidFill>
              <a:srgbClr val="60534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69" name="Freeform 222"/>
            <p:cNvSpPr>
              <a:spLocks/>
            </p:cNvSpPr>
            <p:nvPr/>
          </p:nvSpPr>
          <p:spPr bwMode="auto">
            <a:xfrm>
              <a:off x="4595813" y="3434556"/>
              <a:ext cx="141288" cy="285750"/>
            </a:xfrm>
            <a:custGeom>
              <a:avLst/>
              <a:gdLst>
                <a:gd name="T0" fmla="*/ 84 w 89"/>
                <a:gd name="T1" fmla="*/ 0 h 180"/>
                <a:gd name="T2" fmla="*/ 89 w 89"/>
                <a:gd name="T3" fmla="*/ 29 h 180"/>
                <a:gd name="T4" fmla="*/ 70 w 89"/>
                <a:gd name="T5" fmla="*/ 180 h 180"/>
                <a:gd name="T6" fmla="*/ 0 w 89"/>
                <a:gd name="T7" fmla="*/ 106 h 180"/>
                <a:gd name="T8" fmla="*/ 84 w 89"/>
                <a:gd name="T9" fmla="*/ 0 h 180"/>
              </a:gdLst>
              <a:ahLst/>
              <a:cxnLst>
                <a:cxn ang="0">
                  <a:pos x="T0" y="T1"/>
                </a:cxn>
                <a:cxn ang="0">
                  <a:pos x="T2" y="T3"/>
                </a:cxn>
                <a:cxn ang="0">
                  <a:pos x="T4" y="T5"/>
                </a:cxn>
                <a:cxn ang="0">
                  <a:pos x="T6" y="T7"/>
                </a:cxn>
                <a:cxn ang="0">
                  <a:pos x="T8" y="T9"/>
                </a:cxn>
              </a:cxnLst>
              <a:rect l="0" t="0" r="r" b="b"/>
              <a:pathLst>
                <a:path w="89" h="180">
                  <a:moveTo>
                    <a:pt x="84" y="0"/>
                  </a:moveTo>
                  <a:lnTo>
                    <a:pt x="89" y="29"/>
                  </a:lnTo>
                  <a:lnTo>
                    <a:pt x="70" y="180"/>
                  </a:lnTo>
                  <a:lnTo>
                    <a:pt x="0" y="106"/>
                  </a:lnTo>
                  <a:lnTo>
                    <a:pt x="84" y="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70" name="Freeform 223"/>
            <p:cNvSpPr>
              <a:spLocks/>
            </p:cNvSpPr>
            <p:nvPr/>
          </p:nvSpPr>
          <p:spPr bwMode="auto">
            <a:xfrm>
              <a:off x="4595813" y="3434556"/>
              <a:ext cx="141288" cy="285750"/>
            </a:xfrm>
            <a:custGeom>
              <a:avLst/>
              <a:gdLst>
                <a:gd name="T0" fmla="*/ 84 w 89"/>
                <a:gd name="T1" fmla="*/ 0 h 180"/>
                <a:gd name="T2" fmla="*/ 89 w 89"/>
                <a:gd name="T3" fmla="*/ 29 h 180"/>
                <a:gd name="T4" fmla="*/ 70 w 89"/>
                <a:gd name="T5" fmla="*/ 180 h 180"/>
                <a:gd name="T6" fmla="*/ 0 w 89"/>
                <a:gd name="T7" fmla="*/ 106 h 180"/>
                <a:gd name="T8" fmla="*/ 84 w 89"/>
                <a:gd name="T9" fmla="*/ 0 h 180"/>
              </a:gdLst>
              <a:ahLst/>
              <a:cxnLst>
                <a:cxn ang="0">
                  <a:pos x="T0" y="T1"/>
                </a:cxn>
                <a:cxn ang="0">
                  <a:pos x="T2" y="T3"/>
                </a:cxn>
                <a:cxn ang="0">
                  <a:pos x="T4" y="T5"/>
                </a:cxn>
                <a:cxn ang="0">
                  <a:pos x="T6" y="T7"/>
                </a:cxn>
                <a:cxn ang="0">
                  <a:pos x="T8" y="T9"/>
                </a:cxn>
              </a:cxnLst>
              <a:rect l="0" t="0" r="r" b="b"/>
              <a:pathLst>
                <a:path w="89" h="180">
                  <a:moveTo>
                    <a:pt x="84" y="0"/>
                  </a:moveTo>
                  <a:lnTo>
                    <a:pt x="89" y="29"/>
                  </a:lnTo>
                  <a:lnTo>
                    <a:pt x="70" y="180"/>
                  </a:lnTo>
                  <a:lnTo>
                    <a:pt x="0" y="106"/>
                  </a:lnTo>
                  <a:lnTo>
                    <a:pt x="84"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71" name="Freeform 224"/>
            <p:cNvSpPr>
              <a:spLocks/>
            </p:cNvSpPr>
            <p:nvPr/>
          </p:nvSpPr>
          <p:spPr bwMode="auto">
            <a:xfrm>
              <a:off x="4460875" y="3431381"/>
              <a:ext cx="268288" cy="171450"/>
            </a:xfrm>
            <a:custGeom>
              <a:avLst/>
              <a:gdLst>
                <a:gd name="T0" fmla="*/ 169 w 169"/>
                <a:gd name="T1" fmla="*/ 0 h 108"/>
                <a:gd name="T2" fmla="*/ 85 w 169"/>
                <a:gd name="T3" fmla="*/ 105 h 108"/>
                <a:gd name="T4" fmla="*/ 0 w 169"/>
                <a:gd name="T5" fmla="*/ 0 h 108"/>
                <a:gd name="T6" fmla="*/ 0 w 169"/>
                <a:gd name="T7" fmla="*/ 2 h 108"/>
                <a:gd name="T8" fmla="*/ 85 w 169"/>
                <a:gd name="T9" fmla="*/ 108 h 108"/>
                <a:gd name="T10" fmla="*/ 169 w 169"/>
                <a:gd name="T11" fmla="*/ 2 h 108"/>
                <a:gd name="T12" fmla="*/ 169 w 16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69" h="108">
                  <a:moveTo>
                    <a:pt x="169" y="0"/>
                  </a:moveTo>
                  <a:lnTo>
                    <a:pt x="85" y="105"/>
                  </a:lnTo>
                  <a:lnTo>
                    <a:pt x="0" y="0"/>
                  </a:lnTo>
                  <a:lnTo>
                    <a:pt x="0" y="2"/>
                  </a:lnTo>
                  <a:lnTo>
                    <a:pt x="85" y="108"/>
                  </a:lnTo>
                  <a:lnTo>
                    <a:pt x="169" y="2"/>
                  </a:lnTo>
                  <a:lnTo>
                    <a:pt x="169" y="0"/>
                  </a:lnTo>
                  <a:close/>
                </a:path>
              </a:pathLst>
            </a:custGeom>
            <a:solidFill>
              <a:srgbClr val="E9BB9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72" name="Freeform 225"/>
            <p:cNvSpPr>
              <a:spLocks/>
            </p:cNvSpPr>
            <p:nvPr/>
          </p:nvSpPr>
          <p:spPr bwMode="auto">
            <a:xfrm>
              <a:off x="4460875" y="3431381"/>
              <a:ext cx="268288" cy="171450"/>
            </a:xfrm>
            <a:custGeom>
              <a:avLst/>
              <a:gdLst>
                <a:gd name="T0" fmla="*/ 169 w 169"/>
                <a:gd name="T1" fmla="*/ 0 h 108"/>
                <a:gd name="T2" fmla="*/ 85 w 169"/>
                <a:gd name="T3" fmla="*/ 105 h 108"/>
                <a:gd name="T4" fmla="*/ 0 w 169"/>
                <a:gd name="T5" fmla="*/ 0 h 108"/>
                <a:gd name="T6" fmla="*/ 0 w 169"/>
                <a:gd name="T7" fmla="*/ 2 h 108"/>
                <a:gd name="T8" fmla="*/ 85 w 169"/>
                <a:gd name="T9" fmla="*/ 108 h 108"/>
                <a:gd name="T10" fmla="*/ 169 w 169"/>
                <a:gd name="T11" fmla="*/ 2 h 108"/>
                <a:gd name="T12" fmla="*/ 169 w 16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69" h="108">
                  <a:moveTo>
                    <a:pt x="169" y="0"/>
                  </a:moveTo>
                  <a:lnTo>
                    <a:pt x="85" y="105"/>
                  </a:lnTo>
                  <a:lnTo>
                    <a:pt x="0" y="0"/>
                  </a:lnTo>
                  <a:lnTo>
                    <a:pt x="0" y="2"/>
                  </a:lnTo>
                  <a:lnTo>
                    <a:pt x="85" y="108"/>
                  </a:lnTo>
                  <a:lnTo>
                    <a:pt x="169" y="2"/>
                  </a:lnTo>
                  <a:lnTo>
                    <a:pt x="169"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73" name="Freeform 226"/>
            <p:cNvSpPr>
              <a:spLocks noEditPoints="1"/>
            </p:cNvSpPr>
            <p:nvPr/>
          </p:nvSpPr>
          <p:spPr bwMode="auto">
            <a:xfrm>
              <a:off x="4568825" y="3713956"/>
              <a:ext cx="50800" cy="1588"/>
            </a:xfrm>
            <a:custGeom>
              <a:avLst/>
              <a:gdLst>
                <a:gd name="T0" fmla="*/ 0 w 32"/>
                <a:gd name="T1" fmla="*/ 0 h 1"/>
                <a:gd name="T2" fmla="*/ 0 w 32"/>
                <a:gd name="T3" fmla="*/ 1 h 1"/>
                <a:gd name="T4" fmla="*/ 0 w 32"/>
                <a:gd name="T5" fmla="*/ 1 h 1"/>
                <a:gd name="T6" fmla="*/ 0 w 32"/>
                <a:gd name="T7" fmla="*/ 0 h 1"/>
                <a:gd name="T8" fmla="*/ 32 w 32"/>
                <a:gd name="T9" fmla="*/ 0 h 1"/>
                <a:gd name="T10" fmla="*/ 32 w 32"/>
                <a:gd name="T11" fmla="*/ 0 h 1"/>
                <a:gd name="T12" fmla="*/ 32 w 32"/>
                <a:gd name="T13" fmla="*/ 1 h 1"/>
                <a:gd name="T14" fmla="*/ 32 w 32"/>
                <a:gd name="T15" fmla="*/ 1 h 1"/>
                <a:gd name="T16" fmla="*/ 32 w 32"/>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1">
                  <a:moveTo>
                    <a:pt x="0" y="0"/>
                  </a:moveTo>
                  <a:lnTo>
                    <a:pt x="0" y="1"/>
                  </a:lnTo>
                  <a:lnTo>
                    <a:pt x="0" y="1"/>
                  </a:lnTo>
                  <a:lnTo>
                    <a:pt x="0" y="0"/>
                  </a:lnTo>
                  <a:close/>
                  <a:moveTo>
                    <a:pt x="32" y="0"/>
                  </a:moveTo>
                  <a:lnTo>
                    <a:pt x="32" y="0"/>
                  </a:lnTo>
                  <a:lnTo>
                    <a:pt x="32" y="1"/>
                  </a:lnTo>
                  <a:lnTo>
                    <a:pt x="32" y="1"/>
                  </a:lnTo>
                  <a:lnTo>
                    <a:pt x="32" y="0"/>
                  </a:lnTo>
                  <a:close/>
                </a:path>
              </a:pathLst>
            </a:custGeom>
            <a:solidFill>
              <a:srgbClr val="8FA7B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74" name="Freeform 227"/>
            <p:cNvSpPr>
              <a:spLocks noEditPoints="1"/>
            </p:cNvSpPr>
            <p:nvPr/>
          </p:nvSpPr>
          <p:spPr bwMode="auto">
            <a:xfrm>
              <a:off x="4568825" y="3713956"/>
              <a:ext cx="50800" cy="1588"/>
            </a:xfrm>
            <a:custGeom>
              <a:avLst/>
              <a:gdLst>
                <a:gd name="T0" fmla="*/ 0 w 32"/>
                <a:gd name="T1" fmla="*/ 0 h 1"/>
                <a:gd name="T2" fmla="*/ 0 w 32"/>
                <a:gd name="T3" fmla="*/ 1 h 1"/>
                <a:gd name="T4" fmla="*/ 0 w 32"/>
                <a:gd name="T5" fmla="*/ 1 h 1"/>
                <a:gd name="T6" fmla="*/ 0 w 32"/>
                <a:gd name="T7" fmla="*/ 0 h 1"/>
                <a:gd name="T8" fmla="*/ 32 w 32"/>
                <a:gd name="T9" fmla="*/ 0 h 1"/>
                <a:gd name="T10" fmla="*/ 32 w 32"/>
                <a:gd name="T11" fmla="*/ 0 h 1"/>
                <a:gd name="T12" fmla="*/ 32 w 32"/>
                <a:gd name="T13" fmla="*/ 1 h 1"/>
                <a:gd name="T14" fmla="*/ 32 w 32"/>
                <a:gd name="T15" fmla="*/ 1 h 1"/>
                <a:gd name="T16" fmla="*/ 32 w 32"/>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1">
                  <a:moveTo>
                    <a:pt x="0" y="0"/>
                  </a:moveTo>
                  <a:lnTo>
                    <a:pt x="0" y="1"/>
                  </a:lnTo>
                  <a:lnTo>
                    <a:pt x="0" y="1"/>
                  </a:lnTo>
                  <a:lnTo>
                    <a:pt x="0" y="0"/>
                  </a:lnTo>
                  <a:moveTo>
                    <a:pt x="32" y="0"/>
                  </a:moveTo>
                  <a:lnTo>
                    <a:pt x="32" y="0"/>
                  </a:lnTo>
                  <a:lnTo>
                    <a:pt x="32" y="1"/>
                  </a:lnTo>
                  <a:lnTo>
                    <a:pt x="32" y="1"/>
                  </a:lnTo>
                  <a:lnTo>
                    <a:pt x="32"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75" name="Rectangle 228"/>
            <p:cNvSpPr>
              <a:spLocks noChangeArrowheads="1"/>
            </p:cNvSpPr>
            <p:nvPr/>
          </p:nvSpPr>
          <p:spPr bwMode="auto">
            <a:xfrm>
              <a:off x="4568825" y="3713956"/>
              <a:ext cx="50800" cy="1588"/>
            </a:xfrm>
            <a:prstGeom prst="rect">
              <a:avLst/>
            </a:prstGeom>
            <a:solidFill>
              <a:srgbClr val="2497CC"/>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76" name="Rectangle 229"/>
            <p:cNvSpPr>
              <a:spLocks noChangeArrowheads="1"/>
            </p:cNvSpPr>
            <p:nvPr/>
          </p:nvSpPr>
          <p:spPr bwMode="auto">
            <a:xfrm>
              <a:off x="4568825" y="3713956"/>
              <a:ext cx="50800" cy="1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sp>
        <p:nvSpPr>
          <p:cNvPr id="6" name="Rectangle 5"/>
          <p:cNvSpPr/>
          <p:nvPr userDrawn="1"/>
        </p:nvSpPr>
        <p:spPr>
          <a:xfrm>
            <a:off x="0" y="990600"/>
            <a:ext cx="6858000" cy="4152900"/>
          </a:xfrm>
          <a:prstGeom prst="rect">
            <a:avLst/>
          </a:prstGeom>
          <a:solidFill>
            <a:schemeClr val="bg1">
              <a:alpha val="6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775883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Footer without Tit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Date Placeholder 2"/>
          <p:cNvSpPr>
            <a:spLocks noGrp="1"/>
          </p:cNvSpPr>
          <p:nvPr>
            <p:ph type="dt" sz="half" idx="10"/>
          </p:nvPr>
        </p:nvSpPr>
        <p:spPr>
          <a:xfrm>
            <a:off x="342900" y="6250300"/>
            <a:ext cx="1600200" cy="273844"/>
          </a:xfrm>
          <a:prstGeom prst="rect">
            <a:avLst/>
          </a:prstGeom>
        </p:spPr>
        <p:txBody>
          <a:bodyPr/>
          <a:lstStyle/>
          <a:p>
            <a:r>
              <a:rPr lang="en-US" dirty="0"/>
              <a:t>www.bestppt.com</a:t>
            </a:r>
          </a:p>
        </p:txBody>
      </p:sp>
      <p:sp>
        <p:nvSpPr>
          <p:cNvPr id="5" name="Slide Number Placeholder 4"/>
          <p:cNvSpPr>
            <a:spLocks noGrp="1"/>
          </p:cNvSpPr>
          <p:nvPr>
            <p:ph type="sldNum" sz="quarter" idx="12"/>
          </p:nvPr>
        </p:nvSpPr>
        <p:spPr/>
        <p:txBody>
          <a:bodyPr/>
          <a:lstStyle/>
          <a:p>
            <a:fld id="{D60D1EDE-7116-2443-9BDD-368CE5B37660}" type="slidenum">
              <a:rPr lang="en-US" smtClean="0"/>
              <a:t>‹#›</a:t>
            </a:fld>
            <a:endParaRPr lang="en-US" dirty="0"/>
          </a:p>
        </p:txBody>
      </p:sp>
      <p:sp>
        <p:nvSpPr>
          <p:cNvPr id="6" name="Rectangle 5"/>
          <p:cNvSpPr/>
          <p:nvPr userDrawn="1"/>
        </p:nvSpPr>
        <p:spPr>
          <a:xfrm>
            <a:off x="0" y="-85047"/>
            <a:ext cx="6858000" cy="16774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476483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anzilsoft.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5845" y="130726"/>
            <a:ext cx="4572000" cy="356085"/>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342900" y="1040232"/>
            <a:ext cx="61722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4914900" y="4723820"/>
            <a:ext cx="1600200" cy="273844"/>
          </a:xfrm>
          <a:prstGeom prst="rect">
            <a:avLst/>
          </a:prstGeom>
        </p:spPr>
        <p:txBody>
          <a:bodyPr vert="horz" lIns="91440" tIns="45720" rIns="91440" bIns="45720" rtlCol="0" anchor="ctr"/>
          <a:lstStyle>
            <a:lvl1pPr algn="r">
              <a:defRPr sz="1200">
                <a:solidFill>
                  <a:schemeClr val="tx1">
                    <a:tint val="75000"/>
                  </a:schemeClr>
                </a:solidFill>
                <a:latin typeface="Calibri Light" panose="020F0302020204030204" pitchFamily="34" charset="0"/>
                <a:cs typeface="Calibri Light" panose="020F0302020204030204" pitchFamily="34" charset="0"/>
              </a:defRPr>
            </a:lvl1pPr>
          </a:lstStyle>
          <a:p>
            <a:fld id="{D60D1EDE-7116-2443-9BDD-368CE5B37660}" type="slidenum">
              <a:rPr lang="en-US" smtClean="0"/>
              <a:pPr/>
              <a:t>‹#›</a:t>
            </a:fld>
            <a:endParaRPr lang="en-US" dirty="0"/>
          </a:p>
        </p:txBody>
      </p:sp>
      <p:sp>
        <p:nvSpPr>
          <p:cNvPr id="32" name="Date Placeholder 3"/>
          <p:cNvSpPr txBox="1">
            <a:spLocks/>
          </p:cNvSpPr>
          <p:nvPr userDrawn="1"/>
        </p:nvSpPr>
        <p:spPr>
          <a:xfrm>
            <a:off x="342900" y="4723820"/>
            <a:ext cx="1600200" cy="273844"/>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Raleway"/>
                <a:ea typeface="+mn-ea"/>
                <a:cs typeface="Raleway"/>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hlinkClick r:id="rId14"/>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hlinkClick r:id="rId14"/>
              </a:rPr>
              <a:t>www.anzilsoft.com</a:t>
            </a:r>
            <a:endParaRPr lang="en-US" dirty="0"/>
          </a:p>
          <a:p>
            <a:endParaRPr lang="en-US" sz="1200" i="0" dirty="0">
              <a:latin typeface="Calibri Light" panose="020F0302020204030204" pitchFamily="34" charset="0"/>
            </a:endParaRPr>
          </a:p>
        </p:txBody>
      </p:sp>
      <p:cxnSp>
        <p:nvCxnSpPr>
          <p:cNvPr id="37" name="Straight Connector 36"/>
          <p:cNvCxnSpPr/>
          <p:nvPr userDrawn="1"/>
        </p:nvCxnSpPr>
        <p:spPr>
          <a:xfrm flipH="1">
            <a:off x="299854" y="562064"/>
            <a:ext cx="6238598" cy="0"/>
          </a:xfrm>
          <a:prstGeom prst="line">
            <a:avLst/>
          </a:prstGeom>
          <a:ln w="9525" cmpd="sng">
            <a:solidFill>
              <a:srgbClr val="E0E0E0"/>
            </a:solidFill>
          </a:ln>
          <a:effectLst/>
        </p:spPr>
        <p:style>
          <a:lnRef idx="2">
            <a:schemeClr val="accent1"/>
          </a:lnRef>
          <a:fillRef idx="0">
            <a:schemeClr val="accent1"/>
          </a:fillRef>
          <a:effectRef idx="1">
            <a:schemeClr val="accent1"/>
          </a:effectRef>
          <a:fontRef idx="minor">
            <a:schemeClr val="tx1"/>
          </a:fontRef>
        </p:style>
      </p:cxnSp>
      <p:sp>
        <p:nvSpPr>
          <p:cNvPr id="45" name="Oval 44">
            <a:hlinkClick r:id="" action="ppaction://hlinkshowjump?jump=previousslide"/>
          </p:cNvPr>
          <p:cNvSpPr/>
          <p:nvPr userDrawn="1"/>
        </p:nvSpPr>
        <p:spPr>
          <a:xfrm>
            <a:off x="3104883" y="4720365"/>
            <a:ext cx="276847" cy="276847"/>
          </a:xfrm>
          <a:prstGeom prst="ellipse">
            <a:avLst/>
          </a:prstGeom>
          <a:solidFill>
            <a:schemeClr val="bg1"/>
          </a:solid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Oval 45">
            <a:hlinkClick r:id="" action="ppaction://hlinkshowjump?jump=nextslide"/>
          </p:cNvPr>
          <p:cNvSpPr/>
          <p:nvPr userDrawn="1"/>
        </p:nvSpPr>
        <p:spPr>
          <a:xfrm>
            <a:off x="3456575" y="4724273"/>
            <a:ext cx="276847" cy="276847"/>
          </a:xfrm>
          <a:prstGeom prst="ellipse">
            <a:avLst/>
          </a:prstGeom>
          <a:solidFill>
            <a:schemeClr val="bg1"/>
          </a:solid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7" name="Group 46"/>
          <p:cNvGrpSpPr/>
          <p:nvPr userDrawn="1"/>
        </p:nvGrpSpPr>
        <p:grpSpPr>
          <a:xfrm>
            <a:off x="3214270" y="4825329"/>
            <a:ext cx="45719" cy="73401"/>
            <a:chOff x="3345327" y="4804129"/>
            <a:chExt cx="74099" cy="118964"/>
          </a:xfrm>
        </p:grpSpPr>
        <p:cxnSp>
          <p:nvCxnSpPr>
            <p:cNvPr id="51" name="Straight Connector 50"/>
            <p:cNvCxnSpPr/>
            <p:nvPr userDrawn="1"/>
          </p:nvCxnSpPr>
          <p:spPr>
            <a:xfrm rot="16200000">
              <a:off x="3350846" y="4798611"/>
              <a:ext cx="63061" cy="74098"/>
            </a:xfrm>
            <a:prstGeom prst="line">
              <a:avLst/>
            </a:prstGeom>
            <a:ln w="9525"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userDrawn="1"/>
          </p:nvCxnSpPr>
          <p:spPr>
            <a:xfrm>
              <a:off x="3345327" y="4861369"/>
              <a:ext cx="74097" cy="61724"/>
            </a:xfrm>
            <a:prstGeom prst="line">
              <a:avLst/>
            </a:prstGeom>
            <a:ln w="9525"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grpSp>
      <p:grpSp>
        <p:nvGrpSpPr>
          <p:cNvPr id="48" name="Group 47"/>
          <p:cNvGrpSpPr/>
          <p:nvPr userDrawn="1"/>
        </p:nvGrpSpPr>
        <p:grpSpPr>
          <a:xfrm flipH="1" flipV="1">
            <a:off x="3576046" y="4823000"/>
            <a:ext cx="45719" cy="73401"/>
            <a:chOff x="3345327" y="4804129"/>
            <a:chExt cx="74099" cy="118964"/>
          </a:xfrm>
        </p:grpSpPr>
        <p:cxnSp>
          <p:nvCxnSpPr>
            <p:cNvPr id="49" name="Straight Connector 48"/>
            <p:cNvCxnSpPr/>
            <p:nvPr userDrawn="1"/>
          </p:nvCxnSpPr>
          <p:spPr>
            <a:xfrm rot="16200000">
              <a:off x="3350846" y="4798611"/>
              <a:ext cx="63061" cy="74098"/>
            </a:xfrm>
            <a:prstGeom prst="line">
              <a:avLst/>
            </a:prstGeom>
            <a:ln w="9525"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userDrawn="1"/>
          </p:nvCxnSpPr>
          <p:spPr>
            <a:xfrm>
              <a:off x="3345327" y="4861369"/>
              <a:ext cx="74097" cy="61724"/>
            </a:xfrm>
            <a:prstGeom prst="line">
              <a:avLst/>
            </a:prstGeom>
            <a:ln w="9525"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grpSp>
      <p:pic>
        <p:nvPicPr>
          <p:cNvPr id="23" name="Picture 4">
            <a:extLst>
              <a:ext uri="{FF2B5EF4-FFF2-40B4-BE49-F238E27FC236}">
                <a16:creationId xmlns:a16="http://schemas.microsoft.com/office/drawing/2014/main" id="{5B2C6EF5-7DD9-4906-8164-E2C5E985E11E}"/>
              </a:ext>
            </a:extLst>
          </p:cNvPr>
          <p:cNvPicPr>
            <a:picLocks noChangeAspect="1" noChangeArrowheads="1"/>
          </p:cNvPicPr>
          <p:nvPr userDrawn="1"/>
        </p:nvPicPr>
        <p:blipFill>
          <a:blip r:embed="rId15"/>
          <a:stretch>
            <a:fillRect/>
          </a:stretch>
        </p:blipFill>
        <p:spPr bwMode="auto">
          <a:xfrm>
            <a:off x="5862970" y="83897"/>
            <a:ext cx="675482" cy="356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1053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2" r:id="rId5"/>
    <p:sldLayoutId id="2147483653" r:id="rId6"/>
    <p:sldLayoutId id="2147483666" r:id="rId7"/>
    <p:sldLayoutId id="2147483668" r:id="rId8"/>
    <p:sldLayoutId id="2147483667" r:id="rId9"/>
    <p:sldLayoutId id="2147483660" r:id="rId10"/>
    <p:sldLayoutId id="2147483663" r:id="rId11"/>
    <p:sldLayoutId id="2147483671" r:id="rId12"/>
  </p:sldLayoutIdLst>
  <p:hf hdr="0" ftr="0" dt="0"/>
  <p:txStyles>
    <p:titleStyle>
      <a:lvl1pPr algn="l" defTabSz="457189" rtl="0" eaLnBrk="1" latinLnBrk="0" hangingPunct="1">
        <a:spcBef>
          <a:spcPct val="0"/>
        </a:spcBef>
        <a:buNone/>
        <a:defRPr sz="1400" b="1" kern="1200">
          <a:solidFill>
            <a:schemeClr val="tx1"/>
          </a:solidFill>
          <a:latin typeface="Raleway"/>
          <a:ea typeface="+mj-ea"/>
          <a:cs typeface="Raleway"/>
        </a:defRPr>
      </a:lvl1pPr>
    </p:titleStyle>
    <p:bodyStyle>
      <a:lvl1pPr marL="342891" indent="-342891" algn="l" defTabSz="457189" rtl="0" eaLnBrk="1" latinLnBrk="0" hangingPunct="1">
        <a:spcBef>
          <a:spcPct val="20000"/>
        </a:spcBef>
        <a:buFont typeface="Arial"/>
        <a:buChar char="•"/>
        <a:defRPr sz="2400" kern="1200">
          <a:solidFill>
            <a:schemeClr val="tx1"/>
          </a:solidFill>
          <a:latin typeface="Raleway"/>
          <a:ea typeface="+mn-ea"/>
          <a:cs typeface="Raleway"/>
        </a:defRPr>
      </a:lvl1pPr>
      <a:lvl2pPr marL="742932" indent="-285744" algn="l" defTabSz="457189" rtl="0" eaLnBrk="1" latinLnBrk="0" hangingPunct="1">
        <a:spcBef>
          <a:spcPct val="20000"/>
        </a:spcBef>
        <a:buFont typeface="Arial"/>
        <a:buChar char="–"/>
        <a:defRPr sz="2000" kern="1200">
          <a:solidFill>
            <a:schemeClr val="tx1"/>
          </a:solidFill>
          <a:latin typeface="Raleway"/>
          <a:ea typeface="+mn-ea"/>
          <a:cs typeface="Raleway"/>
        </a:defRPr>
      </a:lvl2pPr>
      <a:lvl3pPr marL="1142971" indent="-228594" algn="l" defTabSz="457189" rtl="0" eaLnBrk="1" latinLnBrk="0" hangingPunct="1">
        <a:spcBef>
          <a:spcPct val="20000"/>
        </a:spcBef>
        <a:buFont typeface="Arial"/>
        <a:buChar char="•"/>
        <a:defRPr sz="1800" kern="1200">
          <a:solidFill>
            <a:schemeClr val="tx1"/>
          </a:solidFill>
          <a:latin typeface="Raleway"/>
          <a:ea typeface="+mn-ea"/>
          <a:cs typeface="Raleway"/>
        </a:defRPr>
      </a:lvl3pPr>
      <a:lvl4pPr marL="1600160" indent="-228594" algn="l" defTabSz="457189" rtl="0" eaLnBrk="1" latinLnBrk="0" hangingPunct="1">
        <a:spcBef>
          <a:spcPct val="20000"/>
        </a:spcBef>
        <a:buFont typeface="Arial"/>
        <a:buChar char="–"/>
        <a:defRPr sz="1600" kern="1200">
          <a:solidFill>
            <a:schemeClr val="tx1"/>
          </a:solidFill>
          <a:latin typeface="Raleway"/>
          <a:ea typeface="+mn-ea"/>
          <a:cs typeface="Raleway"/>
        </a:defRPr>
      </a:lvl4pPr>
      <a:lvl5pPr marL="2057349" indent="-228594" algn="l" defTabSz="457189" rtl="0" eaLnBrk="1" latinLnBrk="0" hangingPunct="1">
        <a:spcBef>
          <a:spcPct val="20000"/>
        </a:spcBef>
        <a:buFont typeface="Arial"/>
        <a:buChar char="»"/>
        <a:defRPr sz="1600" kern="1200">
          <a:solidFill>
            <a:schemeClr val="tx1"/>
          </a:solidFill>
          <a:latin typeface="Raleway"/>
          <a:ea typeface="+mn-ea"/>
          <a:cs typeface="Raleway"/>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Line 5"/>
          <p:cNvSpPr>
            <a:spLocks noChangeShapeType="1"/>
          </p:cNvSpPr>
          <p:nvPr/>
        </p:nvSpPr>
        <p:spPr bwMode="auto">
          <a:xfrm>
            <a:off x="420291" y="-491729"/>
            <a:ext cx="0" cy="0"/>
          </a:xfrm>
          <a:prstGeom prst="line">
            <a:avLst/>
          </a:prstGeom>
          <a:noFill/>
          <a:ln>
            <a:noFill/>
          </a:ln>
          <a:extLst>
            <a:ext uri="{909E8E84-426E-40dd-AFC4-6F175D3DCCD1}">
              <a14:hiddenFill xmlns="" xmlns:a14="http://schemas.microsoft.com/office/drawing/2010/main">
                <a:no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45" name="Line 6"/>
          <p:cNvSpPr>
            <a:spLocks noChangeShapeType="1"/>
          </p:cNvSpPr>
          <p:nvPr/>
        </p:nvSpPr>
        <p:spPr bwMode="auto">
          <a:xfrm>
            <a:off x="420291" y="-491729"/>
            <a:ext cx="0" cy="0"/>
          </a:xfrm>
          <a:prstGeom prst="line">
            <a:avLst/>
          </a:prstGeom>
          <a:noFill/>
          <a:ln>
            <a:noFill/>
          </a:ln>
          <a:extLst>
            <a:ext uri="{909E8E84-426E-40dd-AFC4-6F175D3DCCD1}">
              <a14:hiddenFill xmlns="" xmlns:a14="http://schemas.microsoft.com/office/drawing/2010/main">
                <a:noFill/>
              </a14:hiddenFill>
            </a:ex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157" name="Freeform 156"/>
          <p:cNvSpPr/>
          <p:nvPr/>
        </p:nvSpPr>
        <p:spPr>
          <a:xfrm>
            <a:off x="3025048" y="0"/>
            <a:ext cx="3832952" cy="5143500"/>
          </a:xfrm>
          <a:custGeom>
            <a:avLst/>
            <a:gdLst>
              <a:gd name="connsiteX0" fmla="*/ 2483124 w 5460510"/>
              <a:gd name="connsiteY0" fmla="*/ 0 h 5143500"/>
              <a:gd name="connsiteX1" fmla="*/ 3771407 w 5460510"/>
              <a:gd name="connsiteY1" fmla="*/ 0 h 5143500"/>
              <a:gd name="connsiteX2" fmla="*/ 4717679 w 5460510"/>
              <a:gd name="connsiteY2" fmla="*/ 0 h 5143500"/>
              <a:gd name="connsiteX3" fmla="*/ 5460510 w 5460510"/>
              <a:gd name="connsiteY3" fmla="*/ 0 h 5143500"/>
              <a:gd name="connsiteX4" fmla="*/ 5460510 w 5460510"/>
              <a:gd name="connsiteY4" fmla="*/ 5143500 h 5143500"/>
              <a:gd name="connsiteX5" fmla="*/ 4717679 w 5460510"/>
              <a:gd name="connsiteY5" fmla="*/ 5143500 h 5143500"/>
              <a:gd name="connsiteX6" fmla="*/ 3771407 w 5460510"/>
              <a:gd name="connsiteY6" fmla="*/ 5143500 h 5143500"/>
              <a:gd name="connsiteX7" fmla="*/ 0 w 5460510"/>
              <a:gd name="connsiteY7"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60510" h="5143500">
                <a:moveTo>
                  <a:pt x="2483124" y="0"/>
                </a:moveTo>
                <a:lnTo>
                  <a:pt x="3771407" y="0"/>
                </a:lnTo>
                <a:lnTo>
                  <a:pt x="4717679" y="0"/>
                </a:lnTo>
                <a:lnTo>
                  <a:pt x="5460510" y="0"/>
                </a:lnTo>
                <a:lnTo>
                  <a:pt x="5460510" y="5143500"/>
                </a:lnTo>
                <a:lnTo>
                  <a:pt x="4717679" y="5143500"/>
                </a:lnTo>
                <a:lnTo>
                  <a:pt x="3771407" y="5143500"/>
                </a:lnTo>
                <a:lnTo>
                  <a:pt x="0" y="5143500"/>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50" name="Freeform 149"/>
          <p:cNvSpPr/>
          <p:nvPr/>
        </p:nvSpPr>
        <p:spPr>
          <a:xfrm>
            <a:off x="3028950" y="0"/>
            <a:ext cx="3832952" cy="5143500"/>
          </a:xfrm>
          <a:custGeom>
            <a:avLst/>
            <a:gdLst>
              <a:gd name="connsiteX0" fmla="*/ 2483124 w 5460510"/>
              <a:gd name="connsiteY0" fmla="*/ 0 h 5143500"/>
              <a:gd name="connsiteX1" fmla="*/ 3448297 w 5460510"/>
              <a:gd name="connsiteY1" fmla="*/ 0 h 5143500"/>
              <a:gd name="connsiteX2" fmla="*/ 4717679 w 5460510"/>
              <a:gd name="connsiteY2" fmla="*/ 0 h 5143500"/>
              <a:gd name="connsiteX3" fmla="*/ 4741319 w 5460510"/>
              <a:gd name="connsiteY3" fmla="*/ 0 h 5143500"/>
              <a:gd name="connsiteX4" fmla="*/ 5318193 w 5460510"/>
              <a:gd name="connsiteY4" fmla="*/ 0 h 5143500"/>
              <a:gd name="connsiteX5" fmla="*/ 5460510 w 5460510"/>
              <a:gd name="connsiteY5" fmla="*/ 0 h 5143500"/>
              <a:gd name="connsiteX6" fmla="*/ 5460510 w 5460510"/>
              <a:gd name="connsiteY6" fmla="*/ 5143500 h 5143500"/>
              <a:gd name="connsiteX7" fmla="*/ 5318193 w 5460510"/>
              <a:gd name="connsiteY7" fmla="*/ 5143500 h 5143500"/>
              <a:gd name="connsiteX8" fmla="*/ 4741319 w 5460510"/>
              <a:gd name="connsiteY8" fmla="*/ 5143500 h 5143500"/>
              <a:gd name="connsiteX9" fmla="*/ 4717679 w 5460510"/>
              <a:gd name="connsiteY9" fmla="*/ 5143500 h 5143500"/>
              <a:gd name="connsiteX10" fmla="*/ 3448297 w 5460510"/>
              <a:gd name="connsiteY10" fmla="*/ 5143500 h 5143500"/>
              <a:gd name="connsiteX11" fmla="*/ 0 w 5460510"/>
              <a:gd name="connsiteY1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60510" h="5143500">
                <a:moveTo>
                  <a:pt x="2483124" y="0"/>
                </a:moveTo>
                <a:lnTo>
                  <a:pt x="3448297" y="0"/>
                </a:lnTo>
                <a:lnTo>
                  <a:pt x="4717679" y="0"/>
                </a:lnTo>
                <a:lnTo>
                  <a:pt x="4741319" y="0"/>
                </a:lnTo>
                <a:lnTo>
                  <a:pt x="5318193" y="0"/>
                </a:lnTo>
                <a:lnTo>
                  <a:pt x="5460510" y="0"/>
                </a:lnTo>
                <a:lnTo>
                  <a:pt x="5460510" y="5143500"/>
                </a:lnTo>
                <a:lnTo>
                  <a:pt x="5318193" y="5143500"/>
                </a:lnTo>
                <a:lnTo>
                  <a:pt x="4741319" y="5143500"/>
                </a:lnTo>
                <a:lnTo>
                  <a:pt x="4717679" y="5143500"/>
                </a:lnTo>
                <a:lnTo>
                  <a:pt x="3448297" y="5143500"/>
                </a:lnTo>
                <a:lnTo>
                  <a:pt x="0" y="5143500"/>
                </a:lnTo>
                <a:close/>
              </a:path>
            </a:pathLst>
          </a:custGeom>
          <a:solidFill>
            <a:schemeClr val="tx2">
              <a:lumMod val="50000"/>
              <a:alpha val="67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8" name="TextBox 17"/>
          <p:cNvSpPr txBox="1"/>
          <p:nvPr/>
        </p:nvSpPr>
        <p:spPr>
          <a:xfrm>
            <a:off x="505478" y="3469842"/>
            <a:ext cx="2628247" cy="707886"/>
          </a:xfrm>
          <a:prstGeom prst="rect">
            <a:avLst/>
          </a:prstGeom>
          <a:noFill/>
        </p:spPr>
        <p:txBody>
          <a:bodyPr wrap="square" lIns="0" rtlCol="0">
            <a:spAutoFit/>
          </a:bodyPr>
          <a:lstStyle/>
          <a:p>
            <a:r>
              <a:rPr lang="en-US" sz="1000" dirty="0">
                <a:latin typeface="Calibri Light" panose="020F0302020204030204" pitchFamily="34" charset="0"/>
                <a:ea typeface="Roboto Light" panose="02000000000000000000" pitchFamily="2" charset="0"/>
              </a:rPr>
              <a:t>Technology focused team providing niche services to world class companies.  Driven by aspiration to be big and bitten by Quality execution.</a:t>
            </a:r>
          </a:p>
        </p:txBody>
      </p:sp>
      <p:sp>
        <p:nvSpPr>
          <p:cNvPr id="19" name="Rectangle 18"/>
          <p:cNvSpPr/>
          <p:nvPr/>
        </p:nvSpPr>
        <p:spPr>
          <a:xfrm>
            <a:off x="505478" y="3101217"/>
            <a:ext cx="698268" cy="253916"/>
          </a:xfrm>
          <a:prstGeom prst="rect">
            <a:avLst/>
          </a:prstGeom>
        </p:spPr>
        <p:txBody>
          <a:bodyPr wrap="none" lIns="0">
            <a:spAutoFit/>
          </a:bodyPr>
          <a:lstStyle/>
          <a:p>
            <a:r>
              <a:rPr lang="en-US" sz="1050" b="1" dirty="0">
                <a:latin typeface="Raleway" panose="020B0003030101060003" pitchFamily="34" charset="0"/>
              </a:rPr>
              <a:t>Our focus</a:t>
            </a:r>
          </a:p>
        </p:txBody>
      </p:sp>
      <p:sp>
        <p:nvSpPr>
          <p:cNvPr id="20" name="Rectangle 19"/>
          <p:cNvSpPr/>
          <p:nvPr/>
        </p:nvSpPr>
        <p:spPr>
          <a:xfrm>
            <a:off x="505478" y="1354275"/>
            <a:ext cx="3279103" cy="461665"/>
          </a:xfrm>
          <a:prstGeom prst="rect">
            <a:avLst/>
          </a:prstGeom>
        </p:spPr>
        <p:txBody>
          <a:bodyPr wrap="none" lIns="0">
            <a:spAutoFit/>
          </a:bodyPr>
          <a:lstStyle/>
          <a:p>
            <a:r>
              <a:rPr lang="en-US" sz="2400" b="1" dirty="0">
                <a:latin typeface="Raleway" panose="020B0003030101060003" pitchFamily="34" charset="0"/>
              </a:rPr>
              <a:t>Company Introduction</a:t>
            </a:r>
          </a:p>
        </p:txBody>
      </p:sp>
      <p:cxnSp>
        <p:nvCxnSpPr>
          <p:cNvPr id="21" name="Straight Connector 20"/>
          <p:cNvCxnSpPr/>
          <p:nvPr/>
        </p:nvCxnSpPr>
        <p:spPr>
          <a:xfrm flipH="1">
            <a:off x="505480" y="2827746"/>
            <a:ext cx="907551" cy="0"/>
          </a:xfrm>
          <a:prstGeom prst="line">
            <a:avLst/>
          </a:prstGeom>
          <a:ln>
            <a:solidFill>
              <a:schemeClr val="accent2"/>
            </a:solidFill>
          </a:ln>
          <a:effectLst/>
        </p:spPr>
        <p:style>
          <a:lnRef idx="2">
            <a:schemeClr val="accent1"/>
          </a:lnRef>
          <a:fillRef idx="0">
            <a:schemeClr val="accent1"/>
          </a:fillRef>
          <a:effectRef idx="1">
            <a:schemeClr val="accent1"/>
          </a:effectRef>
          <a:fontRef idx="minor">
            <a:schemeClr val="tx1"/>
          </a:fontRef>
        </p:style>
      </p:cxnSp>
      <p:pic>
        <p:nvPicPr>
          <p:cNvPr id="30" name="Picture 29">
            <a:extLst>
              <a:ext uri="{FF2B5EF4-FFF2-40B4-BE49-F238E27FC236}">
                <a16:creationId xmlns:a16="http://schemas.microsoft.com/office/drawing/2014/main" id="{6438C1B3-2659-4795-9F0D-A0870E959499}"/>
              </a:ext>
            </a:extLst>
          </p:cNvPr>
          <p:cNvPicPr>
            <a:picLocks noChangeAspect="1"/>
          </p:cNvPicPr>
          <p:nvPr/>
        </p:nvPicPr>
        <p:blipFill>
          <a:blip r:embed="rId2"/>
          <a:stretch>
            <a:fillRect/>
          </a:stretch>
        </p:blipFill>
        <p:spPr>
          <a:xfrm>
            <a:off x="468472" y="472339"/>
            <a:ext cx="981565" cy="981565"/>
          </a:xfrm>
          <a:prstGeom prst="rect">
            <a:avLst/>
          </a:prstGeom>
        </p:spPr>
      </p:pic>
    </p:spTree>
    <p:extLst>
      <p:ext uri="{BB962C8B-B14F-4D97-AF65-F5344CB8AC3E}">
        <p14:creationId xmlns:p14="http://schemas.microsoft.com/office/powerpoint/2010/main" val="1846996231"/>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1796A-6BD3-4AFA-A8DF-C64306510FA5}"/>
              </a:ext>
            </a:extLst>
          </p:cNvPr>
          <p:cNvSpPr>
            <a:spLocks noGrp="1"/>
          </p:cNvSpPr>
          <p:nvPr>
            <p:ph type="title"/>
          </p:nvPr>
        </p:nvSpPr>
        <p:spPr/>
        <p:txBody>
          <a:bodyPr>
            <a:normAutofit/>
          </a:bodyPr>
          <a:lstStyle/>
          <a:p>
            <a:r>
              <a:rPr lang="en-US" sz="1600" dirty="0"/>
              <a:t>Technology Caliber</a:t>
            </a:r>
          </a:p>
        </p:txBody>
      </p:sp>
      <p:sp>
        <p:nvSpPr>
          <p:cNvPr id="3" name="Slide Number Placeholder 2">
            <a:extLst>
              <a:ext uri="{FF2B5EF4-FFF2-40B4-BE49-F238E27FC236}">
                <a16:creationId xmlns:a16="http://schemas.microsoft.com/office/drawing/2014/main" id="{281BEE17-368D-4BFC-A8EF-DBAA0D2902F6}"/>
              </a:ext>
            </a:extLst>
          </p:cNvPr>
          <p:cNvSpPr>
            <a:spLocks noGrp="1"/>
          </p:cNvSpPr>
          <p:nvPr>
            <p:ph type="sldNum" sz="quarter" idx="12"/>
          </p:nvPr>
        </p:nvSpPr>
        <p:spPr/>
        <p:txBody>
          <a:bodyPr/>
          <a:lstStyle/>
          <a:p>
            <a:fld id="{D60D1EDE-7116-2443-9BDD-368CE5B37660}" type="slidenum">
              <a:rPr lang="en-US" smtClean="0"/>
              <a:t>10</a:t>
            </a:fld>
            <a:endParaRPr lang="en-US" dirty="0"/>
          </a:p>
        </p:txBody>
      </p:sp>
      <p:sp>
        <p:nvSpPr>
          <p:cNvPr id="5" name="Rectangle: Rounded Corners 4">
            <a:extLst>
              <a:ext uri="{FF2B5EF4-FFF2-40B4-BE49-F238E27FC236}">
                <a16:creationId xmlns:a16="http://schemas.microsoft.com/office/drawing/2014/main" id="{11D15C43-042C-4046-8FBC-4FC6AA29CA6D}"/>
              </a:ext>
            </a:extLst>
          </p:cNvPr>
          <p:cNvSpPr/>
          <p:nvPr/>
        </p:nvSpPr>
        <p:spPr>
          <a:xfrm>
            <a:off x="4669489" y="1163172"/>
            <a:ext cx="1751482" cy="3267633"/>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lang="en-US" sz="1600" dirty="0"/>
              <a:t>Big Data</a:t>
            </a:r>
          </a:p>
          <a:p>
            <a:pPr marL="285750" indent="-285750">
              <a:buFont typeface="Arial" panose="020B0604020202020204" pitchFamily="34" charset="0"/>
              <a:buChar char="•"/>
            </a:pPr>
            <a:r>
              <a:rPr lang="en-US" sz="1600" dirty="0"/>
              <a:t>Hadoop</a:t>
            </a:r>
          </a:p>
          <a:p>
            <a:pPr marL="285750" indent="-285750">
              <a:buFont typeface="Arial" panose="020B0604020202020204" pitchFamily="34" charset="0"/>
              <a:buChar char="•"/>
            </a:pPr>
            <a:r>
              <a:rPr lang="en-US" sz="1600" dirty="0"/>
              <a:t>Maria DB</a:t>
            </a:r>
          </a:p>
          <a:p>
            <a:pPr marL="285750" indent="-285750">
              <a:buFont typeface="Arial" panose="020B0604020202020204" pitchFamily="34" charset="0"/>
              <a:buChar char="•"/>
            </a:pPr>
            <a:r>
              <a:rPr lang="en-US" sz="1600" dirty="0"/>
              <a:t>Oracle</a:t>
            </a:r>
          </a:p>
          <a:p>
            <a:pPr marL="285750" indent="-285750">
              <a:buFont typeface="Arial" panose="020B0604020202020204" pitchFamily="34" charset="0"/>
              <a:buChar char="•"/>
            </a:pPr>
            <a:r>
              <a:rPr lang="en-US" sz="1600" dirty="0"/>
              <a:t>Mongo DB</a:t>
            </a:r>
          </a:p>
          <a:p>
            <a:pPr marL="285750" indent="-285750">
              <a:buFont typeface="Arial" panose="020B0604020202020204" pitchFamily="34" charset="0"/>
              <a:buChar char="•"/>
            </a:pPr>
            <a:r>
              <a:rPr lang="en-US" sz="1600" dirty="0"/>
              <a:t>AWS</a:t>
            </a:r>
          </a:p>
          <a:p>
            <a:pPr marL="285750" indent="-285750">
              <a:buFont typeface="Arial" panose="020B0604020202020204" pitchFamily="34" charset="0"/>
              <a:buChar char="•"/>
            </a:pPr>
            <a:r>
              <a:rPr lang="en-US" sz="1600" dirty="0"/>
              <a:t>Android SDK</a:t>
            </a:r>
          </a:p>
          <a:p>
            <a:pPr marL="285750" indent="-285750">
              <a:buFont typeface="Arial" panose="020B0604020202020204" pitchFamily="34" charset="0"/>
              <a:buChar char="•"/>
            </a:pPr>
            <a:r>
              <a:rPr lang="en-US" sz="1600" dirty="0"/>
              <a:t>iOS </a:t>
            </a:r>
          </a:p>
          <a:p>
            <a:pPr marL="285750" indent="-285750">
              <a:buFont typeface="Arial" panose="020B0604020202020204" pitchFamily="34" charset="0"/>
              <a:buChar char="•"/>
            </a:pPr>
            <a:r>
              <a:rPr lang="en-US" sz="1600" dirty="0"/>
              <a:t>Ionic</a:t>
            </a:r>
          </a:p>
          <a:p>
            <a:pPr marL="285750" indent="-285750">
              <a:buFont typeface="Arial" panose="020B0604020202020204" pitchFamily="34" charset="0"/>
              <a:buChar char="•"/>
            </a:pPr>
            <a:r>
              <a:rPr lang="en-US" sz="1600" dirty="0"/>
              <a:t>Phone Gap</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endParaRPr lang="en-US" sz="1600" dirty="0"/>
          </a:p>
        </p:txBody>
      </p:sp>
      <p:sp>
        <p:nvSpPr>
          <p:cNvPr id="8" name="Rectangle: Rounded Corners 7">
            <a:extLst>
              <a:ext uri="{FF2B5EF4-FFF2-40B4-BE49-F238E27FC236}">
                <a16:creationId xmlns:a16="http://schemas.microsoft.com/office/drawing/2014/main" id="{09709F16-766C-4D47-B000-0BD7E00D947C}"/>
              </a:ext>
            </a:extLst>
          </p:cNvPr>
          <p:cNvSpPr/>
          <p:nvPr/>
        </p:nvSpPr>
        <p:spPr>
          <a:xfrm>
            <a:off x="2662517" y="1154211"/>
            <a:ext cx="1922930" cy="3267633"/>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Ø"/>
            </a:pPr>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Angular</a:t>
            </a:r>
          </a:p>
          <a:p>
            <a:pPr marL="285750" indent="-285750">
              <a:buFont typeface="Arial" panose="020B0604020202020204" pitchFamily="34" charset="0"/>
              <a:buChar char="•"/>
            </a:pPr>
            <a:r>
              <a:rPr lang="en-US" sz="1600" dirty="0"/>
              <a:t>Knockout JS</a:t>
            </a:r>
          </a:p>
          <a:p>
            <a:pPr marL="285750" indent="-285750">
              <a:buFont typeface="Arial" panose="020B0604020202020204" pitchFamily="34" charset="0"/>
              <a:buChar char="•"/>
            </a:pPr>
            <a:r>
              <a:rPr lang="en-US" sz="1600" dirty="0"/>
              <a:t>React JS</a:t>
            </a:r>
          </a:p>
          <a:p>
            <a:pPr marL="285750" indent="-285750">
              <a:buFont typeface="Arial" panose="020B0604020202020204" pitchFamily="34" charset="0"/>
              <a:buChar char="•"/>
            </a:pPr>
            <a:r>
              <a:rPr lang="en-US" sz="1600" dirty="0"/>
              <a:t>Node JS</a:t>
            </a:r>
          </a:p>
          <a:p>
            <a:pPr marL="285750" indent="-285750">
              <a:buFont typeface="Arial" panose="020B0604020202020204" pitchFamily="34" charset="0"/>
              <a:buChar char="•"/>
            </a:pPr>
            <a:r>
              <a:rPr lang="en-US" sz="1600" dirty="0"/>
              <a:t>HTML 5</a:t>
            </a:r>
          </a:p>
          <a:p>
            <a:pPr marL="285750" indent="-285750">
              <a:buFont typeface="Arial" panose="020B0604020202020204" pitchFamily="34" charset="0"/>
              <a:buChar char="•"/>
            </a:pPr>
            <a:r>
              <a:rPr lang="en-US" sz="1600" dirty="0"/>
              <a:t>Bootstrap</a:t>
            </a:r>
          </a:p>
          <a:p>
            <a:pPr marL="285750" indent="-285750">
              <a:buFont typeface="Arial" panose="020B0604020202020204" pitchFamily="34" charset="0"/>
              <a:buChar char="•"/>
            </a:pPr>
            <a:r>
              <a:rPr lang="en-US" sz="1600" dirty="0"/>
              <a:t>jQuery</a:t>
            </a:r>
          </a:p>
          <a:p>
            <a:pPr marL="285750" indent="-285750">
              <a:buFont typeface="Arial" panose="020B0604020202020204" pitchFamily="34" charset="0"/>
              <a:buChar char="•"/>
            </a:pPr>
            <a:r>
              <a:rPr lang="en-US" sz="1600" dirty="0"/>
              <a:t>PHP</a:t>
            </a:r>
          </a:p>
          <a:p>
            <a:pPr marL="285750" indent="-285750">
              <a:buFont typeface="Arial" panose="020B0604020202020204" pitchFamily="34" charset="0"/>
              <a:buChar char="•"/>
            </a:pPr>
            <a:r>
              <a:rPr lang="en-US" sz="1600" dirty="0"/>
              <a:t>Word Press</a:t>
            </a:r>
          </a:p>
          <a:p>
            <a:pPr marL="285750" indent="-285750">
              <a:buFont typeface="Arial" panose="020B0604020202020204" pitchFamily="34" charset="0"/>
              <a:buChar char="•"/>
            </a:pPr>
            <a:r>
              <a:rPr lang="en-US" sz="1600" dirty="0"/>
              <a:t>Web API</a:t>
            </a:r>
          </a:p>
          <a:p>
            <a:pPr marL="285750" indent="-285750">
              <a:buFont typeface="Arial" panose="020B0604020202020204" pitchFamily="34" charset="0"/>
              <a:buChar char="•"/>
            </a:pPr>
            <a:r>
              <a:rPr lang="en-US" sz="1600" dirty="0"/>
              <a:t>Java Spring Framework</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endParaRPr lang="en-US" sz="1600" dirty="0"/>
          </a:p>
        </p:txBody>
      </p:sp>
      <p:sp>
        <p:nvSpPr>
          <p:cNvPr id="7" name="Rectangle: Rounded Corners 6">
            <a:extLst>
              <a:ext uri="{FF2B5EF4-FFF2-40B4-BE49-F238E27FC236}">
                <a16:creationId xmlns:a16="http://schemas.microsoft.com/office/drawing/2014/main" id="{C9ABDFB2-69A9-42FA-90D0-B4137078B2F8}"/>
              </a:ext>
            </a:extLst>
          </p:cNvPr>
          <p:cNvSpPr/>
          <p:nvPr/>
        </p:nvSpPr>
        <p:spPr>
          <a:xfrm>
            <a:off x="625288" y="1163172"/>
            <a:ext cx="1922930" cy="326763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marL="285750" indent="-285750">
              <a:buFont typeface="Wingdings" panose="05000000000000000000" pitchFamily="2" charset="2"/>
              <a:buChar char="Ø"/>
            </a:pPr>
            <a:endParaRPr lang="en-US" sz="1600" dirty="0"/>
          </a:p>
          <a:p>
            <a:pPr marL="285750" indent="-285750">
              <a:buFont typeface="Arial" panose="020B0604020202020204" pitchFamily="34" charset="0"/>
              <a:buChar char="•"/>
            </a:pPr>
            <a:r>
              <a:rPr lang="en-US" sz="1600" dirty="0"/>
              <a:t>ASP.NET  </a:t>
            </a:r>
          </a:p>
          <a:p>
            <a:pPr marL="285750" indent="-285750">
              <a:buFont typeface="Arial" panose="020B0604020202020204" pitchFamily="34" charset="0"/>
              <a:buChar char="•"/>
            </a:pPr>
            <a:r>
              <a:rPr lang="en-US" sz="1600" dirty="0"/>
              <a:t>MVC</a:t>
            </a:r>
          </a:p>
          <a:p>
            <a:pPr marL="285750" indent="-285750">
              <a:buFont typeface="Arial" panose="020B0604020202020204" pitchFamily="34" charset="0"/>
              <a:buChar char="•"/>
            </a:pPr>
            <a:r>
              <a:rPr lang="en-US" sz="1600" dirty="0"/>
              <a:t>.NET Core</a:t>
            </a:r>
          </a:p>
          <a:p>
            <a:pPr marL="285750" indent="-285750">
              <a:buFont typeface="Arial" panose="020B0604020202020204" pitchFamily="34" charset="0"/>
              <a:buChar char="•"/>
            </a:pPr>
            <a:r>
              <a:rPr lang="en-US" sz="1600" dirty="0"/>
              <a:t>C# </a:t>
            </a:r>
          </a:p>
          <a:p>
            <a:pPr marL="285750" indent="-285750">
              <a:buFont typeface="Arial" panose="020B0604020202020204" pitchFamily="34" charset="0"/>
              <a:buChar char="•"/>
            </a:pPr>
            <a:r>
              <a:rPr lang="en-US" sz="1600" dirty="0"/>
              <a:t>VB.NET</a:t>
            </a:r>
          </a:p>
          <a:p>
            <a:pPr marL="285750" indent="-285750">
              <a:buFont typeface="Arial" panose="020B0604020202020204" pitchFamily="34" charset="0"/>
              <a:buChar char="•"/>
            </a:pPr>
            <a:r>
              <a:rPr lang="en-US" sz="1600" dirty="0"/>
              <a:t>BizTalk</a:t>
            </a:r>
          </a:p>
          <a:p>
            <a:pPr marL="285750" indent="-285750">
              <a:buFont typeface="Arial" panose="020B0604020202020204" pitchFamily="34" charset="0"/>
              <a:buChar char="•"/>
            </a:pPr>
            <a:r>
              <a:rPr lang="en-US" sz="1600" dirty="0"/>
              <a:t>Microsoft Azure</a:t>
            </a:r>
          </a:p>
          <a:p>
            <a:pPr marL="285750" indent="-285750">
              <a:buFont typeface="Arial" panose="020B0604020202020204" pitchFamily="34" charset="0"/>
              <a:buChar char="•"/>
            </a:pPr>
            <a:r>
              <a:rPr lang="en-US" sz="1600" dirty="0"/>
              <a:t>MS Service Fabric</a:t>
            </a:r>
          </a:p>
          <a:p>
            <a:pPr marL="285750" indent="-285750">
              <a:buFont typeface="Arial" panose="020B0604020202020204" pitchFamily="34" charset="0"/>
              <a:buChar char="•"/>
            </a:pPr>
            <a:r>
              <a:rPr lang="en-US" sz="1600" dirty="0"/>
              <a:t>MS SQL Server</a:t>
            </a:r>
          </a:p>
          <a:p>
            <a:pPr algn="ctr"/>
            <a:endParaRPr lang="en-US" dirty="0"/>
          </a:p>
        </p:txBody>
      </p:sp>
    </p:spTree>
    <p:extLst>
      <p:ext uri="{BB962C8B-B14F-4D97-AF65-F5344CB8AC3E}">
        <p14:creationId xmlns:p14="http://schemas.microsoft.com/office/powerpoint/2010/main" val="3091045390"/>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105D872E-7008-4193-A6E4-324BDC525851}"/>
              </a:ext>
            </a:extLst>
          </p:cNvPr>
          <p:cNvSpPr txBox="1">
            <a:spLocks/>
          </p:cNvSpPr>
          <p:nvPr/>
        </p:nvSpPr>
        <p:spPr>
          <a:xfrm>
            <a:off x="347929" y="673318"/>
            <a:ext cx="5899631" cy="932507"/>
          </a:xfrm>
          <a:prstGeom prst="rect">
            <a:avLst/>
          </a:prstGeom>
        </p:spPr>
        <p:txBody>
          <a:bodyPr vert="horz" lIns="55480" tIns="27740" rIns="55480" bIns="27740" rtlCol="0">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9pPr>
          </a:lstStyle>
          <a:p>
            <a:pPr algn="just"/>
            <a:r>
              <a:rPr lang="en-IN" sz="1400" b="1" dirty="0">
                <a:solidFill>
                  <a:schemeClr val="tx1"/>
                </a:solidFill>
              </a:rPr>
              <a:t>Project Brief</a:t>
            </a:r>
          </a:p>
          <a:p>
            <a:pPr algn="just"/>
            <a:r>
              <a:rPr lang="en-IN" sz="1300" dirty="0">
                <a:solidFill>
                  <a:schemeClr val="tx1"/>
                </a:solidFill>
              </a:rPr>
              <a:t>Anzil Soft </a:t>
            </a:r>
            <a:r>
              <a:rPr lang="en-US" sz="1300" dirty="0">
                <a:solidFill>
                  <a:schemeClr val="tx1"/>
                </a:solidFill>
              </a:rPr>
              <a:t>works with a Wespath United Methodist Church Organization to provide the solution for the business problem. We have designed and developed the enterprise product as solution.</a:t>
            </a:r>
            <a:endParaRPr lang="en-IN" sz="1300" dirty="0">
              <a:solidFill>
                <a:schemeClr val="tx1"/>
              </a:solidFill>
            </a:endParaRPr>
          </a:p>
          <a:p>
            <a:pPr algn="just"/>
            <a:r>
              <a:rPr lang="en-US" sz="1300" dirty="0">
                <a:solidFill>
                  <a:schemeClr val="tx1"/>
                </a:solidFill>
              </a:rPr>
              <a:t>Project Type – User Research + Product Conceptualization + Design + Development Delivery + Maintenance and Support </a:t>
            </a:r>
          </a:p>
        </p:txBody>
      </p:sp>
      <p:cxnSp>
        <p:nvCxnSpPr>
          <p:cNvPr id="9" name="Straight Connector 8">
            <a:extLst>
              <a:ext uri="{FF2B5EF4-FFF2-40B4-BE49-F238E27FC236}">
                <a16:creationId xmlns:a16="http://schemas.microsoft.com/office/drawing/2014/main" id="{2FE0A1AB-1A13-42A6-B2A1-0551A28D2A5B}"/>
              </a:ext>
            </a:extLst>
          </p:cNvPr>
          <p:cNvCxnSpPr/>
          <p:nvPr/>
        </p:nvCxnSpPr>
        <p:spPr>
          <a:xfrm>
            <a:off x="5831886" y="5211198"/>
            <a:ext cx="0" cy="1714500"/>
          </a:xfrm>
          <a:prstGeom prst="line">
            <a:avLst/>
          </a:prstGeom>
        </p:spPr>
        <p:style>
          <a:lnRef idx="1">
            <a:schemeClr val="dk1"/>
          </a:lnRef>
          <a:fillRef idx="0">
            <a:schemeClr val="dk1"/>
          </a:fillRef>
          <a:effectRef idx="0">
            <a:schemeClr val="dk1"/>
          </a:effectRef>
          <a:fontRef idx="minor">
            <a:schemeClr val="tx1"/>
          </a:fontRef>
        </p:style>
      </p:cxnSp>
      <p:grpSp>
        <p:nvGrpSpPr>
          <p:cNvPr id="17" name="Group 16">
            <a:extLst>
              <a:ext uri="{FF2B5EF4-FFF2-40B4-BE49-F238E27FC236}">
                <a16:creationId xmlns:a16="http://schemas.microsoft.com/office/drawing/2014/main" id="{7783028D-227A-45FF-B379-905C1759B051}"/>
              </a:ext>
            </a:extLst>
          </p:cNvPr>
          <p:cNvGrpSpPr/>
          <p:nvPr/>
        </p:nvGrpSpPr>
        <p:grpSpPr>
          <a:xfrm>
            <a:off x="267891" y="2158731"/>
            <a:ext cx="6292513" cy="2283460"/>
            <a:chOff x="1180729" y="3189853"/>
            <a:chExt cx="10777486" cy="4059484"/>
          </a:xfrm>
        </p:grpSpPr>
        <p:pic>
          <p:nvPicPr>
            <p:cNvPr id="7" name="Picture 6">
              <a:extLst>
                <a:ext uri="{FF2B5EF4-FFF2-40B4-BE49-F238E27FC236}">
                  <a16:creationId xmlns:a16="http://schemas.microsoft.com/office/drawing/2014/main" id="{E9D74C92-1E43-43B1-B5AC-56B1B1F9BF2A}"/>
                </a:ext>
              </a:extLst>
            </p:cNvPr>
            <p:cNvPicPr>
              <a:picLocks noChangeAspect="1"/>
            </p:cNvPicPr>
            <p:nvPr/>
          </p:nvPicPr>
          <p:blipFill>
            <a:blip r:embed="rId2"/>
            <a:stretch>
              <a:fillRect/>
            </a:stretch>
          </p:blipFill>
          <p:spPr>
            <a:xfrm>
              <a:off x="1248226" y="3189853"/>
              <a:ext cx="478293" cy="478293"/>
            </a:xfrm>
            <a:prstGeom prst="rect">
              <a:avLst/>
            </a:prstGeom>
          </p:spPr>
        </p:pic>
        <p:sp>
          <p:nvSpPr>
            <p:cNvPr id="8" name="TextBox 23">
              <a:extLst>
                <a:ext uri="{FF2B5EF4-FFF2-40B4-BE49-F238E27FC236}">
                  <a16:creationId xmlns:a16="http://schemas.microsoft.com/office/drawing/2014/main" id="{ACD0BB11-F17A-4B8E-9AA1-B0E32904B475}"/>
                </a:ext>
              </a:extLst>
            </p:cNvPr>
            <p:cNvSpPr txBox="1"/>
            <p:nvPr/>
          </p:nvSpPr>
          <p:spPr>
            <a:xfrm>
              <a:off x="1180729" y="3720169"/>
              <a:ext cx="3152236" cy="3529168"/>
            </a:xfrm>
            <a:prstGeom prst="rect">
              <a:avLst/>
            </a:prstGeom>
            <a:noFill/>
          </p:spPr>
          <p:txBody>
            <a:bodyPr wrap="square" lIns="68578" tIns="34289" rIns="68578" bIns="34289" rtlCol="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9pPr>
            </a:lstStyle>
            <a:p>
              <a:r>
                <a:rPr lang="en-US" sz="1050" b="1" i="1" dirty="0">
                  <a:solidFill>
                    <a:schemeClr val="tx1"/>
                  </a:solidFill>
                </a:rPr>
                <a:t>Goals</a:t>
              </a:r>
            </a:p>
            <a:p>
              <a:pPr marL="128584" indent="-128584">
                <a:buFont typeface="Arial" charset="0"/>
                <a:buChar char="•"/>
              </a:pPr>
              <a:r>
                <a:rPr lang="en-US" sz="1050" dirty="0">
                  <a:solidFill>
                    <a:schemeClr val="tx1"/>
                  </a:solidFill>
                </a:rPr>
                <a:t>Digitalize the entire process as enterprise product to provide rich UI experience ,improve quality of services, increase the percentage plan transactions, reduce operational cost</a:t>
              </a:r>
            </a:p>
            <a:p>
              <a:pPr marL="128584" indent="-128584">
                <a:buFont typeface="Arial" charset="0"/>
                <a:buChar char="•"/>
              </a:pPr>
              <a:r>
                <a:rPr lang="en-US" sz="1050" dirty="0">
                  <a:solidFill>
                    <a:schemeClr val="tx1"/>
                  </a:solidFill>
                </a:rPr>
                <a:t>Scalable and Maintainable solution at an Enterprise level   </a:t>
              </a:r>
            </a:p>
            <a:p>
              <a:pPr marL="128584" indent="-128584">
                <a:buFont typeface="Arial" charset="0"/>
                <a:buChar char="•"/>
              </a:pPr>
              <a:endParaRPr lang="en-US" sz="1000" dirty="0">
                <a:solidFill>
                  <a:schemeClr val="tx1"/>
                </a:solidFill>
                <a:cs typeface="Segoe UI" pitchFamily="34" charset="0"/>
              </a:endParaRPr>
            </a:p>
          </p:txBody>
        </p:sp>
        <p:cxnSp>
          <p:nvCxnSpPr>
            <p:cNvPr id="11" name="Straight Connector 10">
              <a:extLst>
                <a:ext uri="{FF2B5EF4-FFF2-40B4-BE49-F238E27FC236}">
                  <a16:creationId xmlns:a16="http://schemas.microsoft.com/office/drawing/2014/main" id="{760FF2B7-C011-4B20-A364-6ECEE73D7467}"/>
                </a:ext>
              </a:extLst>
            </p:cNvPr>
            <p:cNvCxnSpPr>
              <a:cxnSpLocks/>
            </p:cNvCxnSpPr>
            <p:nvPr/>
          </p:nvCxnSpPr>
          <p:spPr>
            <a:xfrm>
              <a:off x="4447721" y="3189853"/>
              <a:ext cx="0" cy="3946633"/>
            </a:xfrm>
            <a:prstGeom prst="line">
              <a:avLst/>
            </a:prstGeom>
            <a:ln/>
          </p:spPr>
          <p:style>
            <a:lnRef idx="2">
              <a:schemeClr val="accent1"/>
            </a:lnRef>
            <a:fillRef idx="0">
              <a:schemeClr val="accent1"/>
            </a:fillRef>
            <a:effectRef idx="1">
              <a:schemeClr val="accent1"/>
            </a:effectRef>
            <a:fontRef idx="minor">
              <a:schemeClr val="tx1"/>
            </a:fontRef>
          </p:style>
        </p:cxnSp>
        <p:pic>
          <p:nvPicPr>
            <p:cNvPr id="12" name="Picture 11">
              <a:extLst>
                <a:ext uri="{FF2B5EF4-FFF2-40B4-BE49-F238E27FC236}">
                  <a16:creationId xmlns:a16="http://schemas.microsoft.com/office/drawing/2014/main" id="{C254E02B-6918-4BEB-859A-30906DA8902A}"/>
                </a:ext>
              </a:extLst>
            </p:cNvPr>
            <p:cNvPicPr>
              <a:picLocks noChangeAspect="1" noChangeArrowheads="1"/>
            </p:cNvPicPr>
            <p:nvPr/>
          </p:nvPicPr>
          <p:blipFill>
            <a:blip r:embed="rId3"/>
            <a:stretch>
              <a:fillRect/>
            </a:stretch>
          </p:blipFill>
          <p:spPr bwMode="auto">
            <a:xfrm>
              <a:off x="4655082" y="3245338"/>
              <a:ext cx="416591" cy="416591"/>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44D82037-794A-4970-A9C9-036C90D9A8D4}"/>
                </a:ext>
              </a:extLst>
            </p:cNvPr>
            <p:cNvSpPr/>
            <p:nvPr/>
          </p:nvSpPr>
          <p:spPr>
            <a:xfrm>
              <a:off x="4641640" y="3773439"/>
              <a:ext cx="3456927" cy="3171349"/>
            </a:xfrm>
            <a:prstGeom prst="rect">
              <a:avLst/>
            </a:prstGeom>
          </p:spPr>
          <p:txBody>
            <a:bodyPr wrap="square" lIns="68578" tIns="34289" rIns="68578" bIns="34289">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9pPr>
            </a:lstStyle>
            <a:p>
              <a:r>
                <a:rPr lang="en-IN" sz="1013" b="1" i="1" dirty="0">
                  <a:solidFill>
                    <a:schemeClr val="tx1"/>
                  </a:solidFill>
                </a:rPr>
                <a:t>Challenge</a:t>
              </a:r>
            </a:p>
            <a:p>
              <a:pPr marL="128584" indent="-128584" algn="just">
                <a:buFont typeface="Arial" charset="0"/>
                <a:buChar char="•"/>
              </a:pPr>
              <a:r>
                <a:rPr lang="en-US" sz="1013" dirty="0">
                  <a:solidFill>
                    <a:schemeClr val="tx1"/>
                  </a:solidFill>
                </a:rPr>
                <a:t>Customer is looking for the solution which can ease the remote administration, one stop solution for  managing indicative data, health and welfare plans</a:t>
              </a:r>
            </a:p>
            <a:p>
              <a:pPr marL="128584" indent="-128584" algn="just">
                <a:buFont typeface="Arial" charset="0"/>
                <a:buChar char="•"/>
              </a:pPr>
              <a:r>
                <a:rPr lang="en-US" sz="1013" dirty="0">
                  <a:solidFill>
                    <a:schemeClr val="tx1"/>
                  </a:solidFill>
                </a:rPr>
                <a:t>Multiple third party system integration like “Benefit Solver Health System, UNUM Welfare System  and OMNI benefit administration”</a:t>
              </a:r>
            </a:p>
          </p:txBody>
        </p:sp>
        <p:cxnSp>
          <p:nvCxnSpPr>
            <p:cNvPr id="14" name="Straight Connector 13">
              <a:extLst>
                <a:ext uri="{FF2B5EF4-FFF2-40B4-BE49-F238E27FC236}">
                  <a16:creationId xmlns:a16="http://schemas.microsoft.com/office/drawing/2014/main" id="{294E5177-8BEA-4C26-B153-864D0FB2743E}"/>
                </a:ext>
              </a:extLst>
            </p:cNvPr>
            <p:cNvCxnSpPr>
              <a:cxnSpLocks/>
            </p:cNvCxnSpPr>
            <p:nvPr/>
          </p:nvCxnSpPr>
          <p:spPr>
            <a:xfrm>
              <a:off x="8213322" y="3300518"/>
              <a:ext cx="0" cy="3835968"/>
            </a:xfrm>
            <a:prstGeom prst="line">
              <a:avLst/>
            </a:prstGeom>
            <a:ln/>
          </p:spPr>
          <p:style>
            <a:lnRef idx="2">
              <a:schemeClr val="accent1"/>
            </a:lnRef>
            <a:fillRef idx="0">
              <a:schemeClr val="accent1"/>
            </a:fillRef>
            <a:effectRef idx="1">
              <a:schemeClr val="accent1"/>
            </a:effectRef>
            <a:fontRef idx="minor">
              <a:schemeClr val="tx1"/>
            </a:fontRef>
          </p:style>
        </p:cxnSp>
        <p:pic>
          <p:nvPicPr>
            <p:cNvPr id="15" name="Picture 14">
              <a:extLst>
                <a:ext uri="{FF2B5EF4-FFF2-40B4-BE49-F238E27FC236}">
                  <a16:creationId xmlns:a16="http://schemas.microsoft.com/office/drawing/2014/main" id="{9B3FD8BF-0494-405D-8965-AAF26E45ABB4}"/>
                </a:ext>
              </a:extLst>
            </p:cNvPr>
            <p:cNvPicPr>
              <a:picLocks noChangeAspect="1"/>
            </p:cNvPicPr>
            <p:nvPr/>
          </p:nvPicPr>
          <p:blipFill>
            <a:blip r:embed="rId4"/>
            <a:stretch>
              <a:fillRect/>
            </a:stretch>
          </p:blipFill>
          <p:spPr>
            <a:xfrm>
              <a:off x="8399701" y="3245338"/>
              <a:ext cx="547625" cy="547625"/>
            </a:xfrm>
            <a:prstGeom prst="rect">
              <a:avLst/>
            </a:prstGeom>
          </p:spPr>
        </p:pic>
        <p:sp>
          <p:nvSpPr>
            <p:cNvPr id="16" name="TextBox 22">
              <a:extLst>
                <a:ext uri="{FF2B5EF4-FFF2-40B4-BE49-F238E27FC236}">
                  <a16:creationId xmlns:a16="http://schemas.microsoft.com/office/drawing/2014/main" id="{E23FB4E0-108B-4516-BC0B-5021DBA0E5F7}"/>
                </a:ext>
              </a:extLst>
            </p:cNvPr>
            <p:cNvSpPr txBox="1"/>
            <p:nvPr/>
          </p:nvSpPr>
          <p:spPr>
            <a:xfrm>
              <a:off x="8285826" y="3838537"/>
              <a:ext cx="3672389" cy="3171349"/>
            </a:xfrm>
            <a:prstGeom prst="rect">
              <a:avLst/>
            </a:prstGeom>
            <a:noFill/>
          </p:spPr>
          <p:txBody>
            <a:bodyPr wrap="square" lIns="68578" tIns="34289" rIns="68578" bIns="34289" rtlCol="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9pPr>
            </a:lstStyle>
            <a:p>
              <a:r>
                <a:rPr lang="en-GB" sz="1013" b="1" i="1" dirty="0">
                  <a:solidFill>
                    <a:schemeClr val="tx1"/>
                  </a:solidFill>
                </a:rPr>
                <a:t>Approach</a:t>
              </a:r>
            </a:p>
            <a:p>
              <a:pPr marL="128584" indent="-128584" algn="just">
                <a:buFont typeface="Arial" charset="0"/>
                <a:buChar char="•"/>
              </a:pPr>
              <a:r>
                <a:rPr lang="en-US" sz="1013" dirty="0">
                  <a:solidFill>
                    <a:schemeClr val="tx1"/>
                  </a:solidFill>
                </a:rPr>
                <a:t>Proposed the solution of web responsive portal development  </a:t>
              </a:r>
            </a:p>
            <a:p>
              <a:pPr marL="128584" indent="-128584" algn="just">
                <a:buFont typeface="Arial" charset="0"/>
                <a:buChar char="•"/>
              </a:pPr>
              <a:r>
                <a:rPr lang="en-US" sz="1013" dirty="0">
                  <a:solidFill>
                    <a:schemeClr val="tx1"/>
                  </a:solidFill>
                </a:rPr>
                <a:t>Hybrid mobile app for participants </a:t>
              </a:r>
            </a:p>
            <a:p>
              <a:pPr marL="128584" indent="-128584" algn="just">
                <a:buFont typeface="Arial" charset="0"/>
                <a:buChar char="•"/>
              </a:pPr>
              <a:r>
                <a:rPr lang="en-US" sz="1013" dirty="0">
                  <a:solidFill>
                    <a:schemeClr val="tx1"/>
                  </a:solidFill>
                </a:rPr>
                <a:t>Realtime Integration of third party system using middleware</a:t>
              </a:r>
            </a:p>
            <a:p>
              <a:pPr marL="128584" indent="-128584" algn="just">
                <a:buFont typeface="Arial" charset="0"/>
                <a:buChar char="•"/>
              </a:pPr>
              <a:r>
                <a:rPr lang="en-US" sz="1013" dirty="0">
                  <a:solidFill>
                    <a:schemeClr val="tx1"/>
                  </a:solidFill>
                </a:rPr>
                <a:t>Designed and developed the background processes for seamless communication with different systems </a:t>
              </a:r>
            </a:p>
            <a:p>
              <a:pPr marL="128584" indent="-128584">
                <a:buFont typeface="Arial" charset="0"/>
                <a:buChar char="•"/>
              </a:pPr>
              <a:endParaRPr lang="en-US" sz="1013" dirty="0">
                <a:solidFill>
                  <a:schemeClr val="tx1"/>
                </a:solidFill>
              </a:endParaRPr>
            </a:p>
          </p:txBody>
        </p:sp>
      </p:grpSp>
      <p:sp>
        <p:nvSpPr>
          <p:cNvPr id="18" name="Title 1">
            <a:extLst>
              <a:ext uri="{FF2B5EF4-FFF2-40B4-BE49-F238E27FC236}">
                <a16:creationId xmlns:a16="http://schemas.microsoft.com/office/drawing/2014/main" id="{A18D073D-6FB9-40B8-9F60-17623226B185}"/>
              </a:ext>
            </a:extLst>
          </p:cNvPr>
          <p:cNvSpPr txBox="1">
            <a:spLocks/>
          </p:cNvSpPr>
          <p:nvPr/>
        </p:nvSpPr>
        <p:spPr>
          <a:xfrm>
            <a:off x="335845" y="130726"/>
            <a:ext cx="4572000" cy="356085"/>
          </a:xfrm>
          <a:prstGeom prst="rect">
            <a:avLst/>
          </a:prstGeom>
        </p:spPr>
        <p:txBody>
          <a:bodyPr/>
          <a:lstStyle>
            <a:lvl1pPr algn="l" defTabSz="457189" rtl="0" eaLnBrk="1" latinLnBrk="0" hangingPunct="1">
              <a:spcBef>
                <a:spcPct val="0"/>
              </a:spcBef>
              <a:buNone/>
              <a:defRPr sz="1400" b="1" kern="1200">
                <a:solidFill>
                  <a:schemeClr val="tx1"/>
                </a:solidFill>
                <a:latin typeface="Raleway"/>
                <a:ea typeface="+mj-ea"/>
                <a:cs typeface="Raleway"/>
              </a:defRPr>
            </a:lvl1pPr>
          </a:lstStyle>
          <a:p>
            <a:r>
              <a:rPr lang="en-US" dirty="0"/>
              <a:t>Case Study</a:t>
            </a:r>
          </a:p>
        </p:txBody>
      </p:sp>
      <p:sp>
        <p:nvSpPr>
          <p:cNvPr id="19" name="Slide Number Placeholder 2">
            <a:extLst>
              <a:ext uri="{FF2B5EF4-FFF2-40B4-BE49-F238E27FC236}">
                <a16:creationId xmlns:a16="http://schemas.microsoft.com/office/drawing/2014/main" id="{79CF3A98-D124-4221-9D31-C2452965820D}"/>
              </a:ext>
            </a:extLst>
          </p:cNvPr>
          <p:cNvSpPr>
            <a:spLocks noGrp="1"/>
          </p:cNvSpPr>
          <p:nvPr>
            <p:ph type="sldNum" sz="quarter" idx="12"/>
          </p:nvPr>
        </p:nvSpPr>
        <p:spPr>
          <a:xfrm>
            <a:off x="4914900" y="4723820"/>
            <a:ext cx="1600200" cy="273844"/>
          </a:xfrm>
        </p:spPr>
        <p:txBody>
          <a:bodyPr/>
          <a:lstStyle/>
          <a:p>
            <a:fld id="{D60D1EDE-7116-2443-9BDD-368CE5B37660}" type="slidenum">
              <a:rPr lang="en-US" smtClean="0"/>
              <a:t>11</a:t>
            </a:fld>
            <a:endParaRPr lang="en-US" dirty="0"/>
          </a:p>
        </p:txBody>
      </p:sp>
    </p:spTree>
    <p:extLst>
      <p:ext uri="{BB962C8B-B14F-4D97-AF65-F5344CB8AC3E}">
        <p14:creationId xmlns:p14="http://schemas.microsoft.com/office/powerpoint/2010/main" val="3681505350"/>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105D872E-7008-4193-A6E4-324BDC525851}"/>
              </a:ext>
            </a:extLst>
          </p:cNvPr>
          <p:cNvSpPr txBox="1">
            <a:spLocks/>
          </p:cNvSpPr>
          <p:nvPr/>
        </p:nvSpPr>
        <p:spPr>
          <a:xfrm>
            <a:off x="347929" y="673318"/>
            <a:ext cx="5899631" cy="932507"/>
          </a:xfrm>
          <a:prstGeom prst="rect">
            <a:avLst/>
          </a:prstGeom>
        </p:spPr>
        <p:txBody>
          <a:bodyPr vert="horz" lIns="55480" tIns="27740" rIns="55480" bIns="27740" rtlCol="0">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9pPr>
          </a:lstStyle>
          <a:p>
            <a:pPr algn="just"/>
            <a:r>
              <a:rPr lang="en-IN" sz="1600" b="1" dirty="0">
                <a:solidFill>
                  <a:schemeClr val="tx1"/>
                </a:solidFill>
              </a:rPr>
              <a:t>Project Brief – Future Event Processing</a:t>
            </a:r>
          </a:p>
          <a:p>
            <a:pPr algn="just"/>
            <a:r>
              <a:rPr lang="en-IN" sz="1300" dirty="0" err="1">
                <a:solidFill>
                  <a:schemeClr val="tx1"/>
                </a:solidFill>
              </a:rPr>
              <a:t>Anzil</a:t>
            </a:r>
            <a:r>
              <a:rPr lang="en-IN" sz="1300" dirty="0">
                <a:solidFill>
                  <a:schemeClr val="tx1"/>
                </a:solidFill>
              </a:rPr>
              <a:t> Soft </a:t>
            </a:r>
            <a:r>
              <a:rPr lang="en-US" sz="1300" dirty="0">
                <a:solidFill>
                  <a:schemeClr val="tx1"/>
                </a:solidFill>
              </a:rPr>
              <a:t>works with a </a:t>
            </a:r>
            <a:r>
              <a:rPr lang="en-US" sz="1300" dirty="0" err="1">
                <a:solidFill>
                  <a:schemeClr val="tx1"/>
                </a:solidFill>
              </a:rPr>
              <a:t>Wespath</a:t>
            </a:r>
            <a:r>
              <a:rPr lang="en-US" sz="1300" dirty="0">
                <a:solidFill>
                  <a:schemeClr val="tx1"/>
                </a:solidFill>
              </a:rPr>
              <a:t> United Methodist Church Organization to provide the solution for the business problem. We have designed a solution to process system data on a specific date in future as provided by the end user.</a:t>
            </a:r>
            <a:endParaRPr lang="en-IN" sz="1300" dirty="0">
              <a:solidFill>
                <a:schemeClr val="tx1"/>
              </a:solidFill>
            </a:endParaRPr>
          </a:p>
          <a:p>
            <a:pPr algn="just"/>
            <a:r>
              <a:rPr lang="en-US" sz="1300" dirty="0">
                <a:solidFill>
                  <a:schemeClr val="tx1"/>
                </a:solidFill>
              </a:rPr>
              <a:t>Project Type – User Research + Product Conceptualization + Design + Development Delivery + Maintenance and Support </a:t>
            </a:r>
          </a:p>
          <a:p>
            <a:pPr algn="just"/>
            <a:r>
              <a:rPr lang="en-US" sz="1200" dirty="0">
                <a:solidFill>
                  <a:schemeClr val="tx1"/>
                </a:solidFill>
              </a:rPr>
              <a:t> </a:t>
            </a:r>
          </a:p>
        </p:txBody>
      </p:sp>
      <p:cxnSp>
        <p:nvCxnSpPr>
          <p:cNvPr id="9" name="Straight Connector 8">
            <a:extLst>
              <a:ext uri="{FF2B5EF4-FFF2-40B4-BE49-F238E27FC236}">
                <a16:creationId xmlns:a16="http://schemas.microsoft.com/office/drawing/2014/main" id="{2FE0A1AB-1A13-42A6-B2A1-0551A28D2A5B}"/>
              </a:ext>
            </a:extLst>
          </p:cNvPr>
          <p:cNvCxnSpPr/>
          <p:nvPr/>
        </p:nvCxnSpPr>
        <p:spPr>
          <a:xfrm>
            <a:off x="5831886" y="5211198"/>
            <a:ext cx="0" cy="1714500"/>
          </a:xfrm>
          <a:prstGeom prst="line">
            <a:avLst/>
          </a:prstGeom>
        </p:spPr>
        <p:style>
          <a:lnRef idx="1">
            <a:schemeClr val="dk1"/>
          </a:lnRef>
          <a:fillRef idx="0">
            <a:schemeClr val="dk1"/>
          </a:fillRef>
          <a:effectRef idx="0">
            <a:schemeClr val="dk1"/>
          </a:effectRef>
          <a:fontRef idx="minor">
            <a:schemeClr val="tx1"/>
          </a:fontRef>
        </p:style>
      </p:cxnSp>
      <p:grpSp>
        <p:nvGrpSpPr>
          <p:cNvPr id="17" name="Group 16">
            <a:extLst>
              <a:ext uri="{FF2B5EF4-FFF2-40B4-BE49-F238E27FC236}">
                <a16:creationId xmlns:a16="http://schemas.microsoft.com/office/drawing/2014/main" id="{7783028D-227A-45FF-B379-905C1759B051}"/>
              </a:ext>
            </a:extLst>
          </p:cNvPr>
          <p:cNvGrpSpPr/>
          <p:nvPr/>
        </p:nvGrpSpPr>
        <p:grpSpPr>
          <a:xfrm>
            <a:off x="267891" y="2158731"/>
            <a:ext cx="6292513" cy="2616397"/>
            <a:chOff x="1180729" y="3189853"/>
            <a:chExt cx="10777486" cy="4651371"/>
          </a:xfrm>
        </p:grpSpPr>
        <p:pic>
          <p:nvPicPr>
            <p:cNvPr id="7" name="Picture 6">
              <a:extLst>
                <a:ext uri="{FF2B5EF4-FFF2-40B4-BE49-F238E27FC236}">
                  <a16:creationId xmlns:a16="http://schemas.microsoft.com/office/drawing/2014/main" id="{E9D74C92-1E43-43B1-B5AC-56B1B1F9BF2A}"/>
                </a:ext>
              </a:extLst>
            </p:cNvPr>
            <p:cNvPicPr>
              <a:picLocks noChangeAspect="1"/>
            </p:cNvPicPr>
            <p:nvPr/>
          </p:nvPicPr>
          <p:blipFill>
            <a:blip r:embed="rId2"/>
            <a:stretch>
              <a:fillRect/>
            </a:stretch>
          </p:blipFill>
          <p:spPr>
            <a:xfrm>
              <a:off x="1248226" y="3189853"/>
              <a:ext cx="478293" cy="478293"/>
            </a:xfrm>
            <a:prstGeom prst="rect">
              <a:avLst/>
            </a:prstGeom>
          </p:spPr>
        </p:pic>
        <p:sp>
          <p:nvSpPr>
            <p:cNvPr id="8" name="TextBox 23">
              <a:extLst>
                <a:ext uri="{FF2B5EF4-FFF2-40B4-BE49-F238E27FC236}">
                  <a16:creationId xmlns:a16="http://schemas.microsoft.com/office/drawing/2014/main" id="{ACD0BB11-F17A-4B8E-9AA1-B0E32904B475}"/>
                </a:ext>
              </a:extLst>
            </p:cNvPr>
            <p:cNvSpPr txBox="1"/>
            <p:nvPr/>
          </p:nvSpPr>
          <p:spPr>
            <a:xfrm>
              <a:off x="1180729" y="3720169"/>
              <a:ext cx="3152236" cy="3843783"/>
            </a:xfrm>
            <a:prstGeom prst="rect">
              <a:avLst/>
            </a:prstGeom>
            <a:noFill/>
          </p:spPr>
          <p:txBody>
            <a:bodyPr wrap="square" lIns="68578" tIns="34289" rIns="68578" bIns="34289" rtlCol="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9pPr>
            </a:lstStyle>
            <a:p>
              <a:r>
                <a:rPr lang="en-US" sz="1050" b="1" i="1" dirty="0">
                  <a:solidFill>
                    <a:schemeClr val="tx1"/>
                  </a:solidFill>
                </a:rPr>
                <a:t>Goals</a:t>
              </a:r>
            </a:p>
            <a:p>
              <a:pPr marL="128584" indent="-128584" algn="just">
                <a:buFont typeface="Arial" charset="0"/>
                <a:buChar char="•"/>
              </a:pPr>
              <a:r>
                <a:rPr lang="en-US" sz="1050" dirty="0">
                  <a:solidFill>
                    <a:schemeClr val="tx1"/>
                  </a:solidFill>
                </a:rPr>
                <a:t>Document and Digitalize the entire process to meet the requirement of executing certain system records on a specific date</a:t>
              </a:r>
            </a:p>
            <a:p>
              <a:pPr marL="128584" indent="-128584" algn="just">
                <a:buFont typeface="Arial" charset="0"/>
                <a:buChar char="•"/>
              </a:pPr>
              <a:r>
                <a:rPr lang="en-US" sz="1050" dirty="0">
                  <a:solidFill>
                    <a:schemeClr val="tx1"/>
                  </a:solidFill>
                </a:rPr>
                <a:t>Design and develop a robust and scalable system to cater the need of processing several thousand records in a very limited time period. </a:t>
              </a:r>
            </a:p>
            <a:p>
              <a:r>
                <a:rPr lang="en-US" sz="1050" dirty="0">
                  <a:solidFill>
                    <a:schemeClr val="tx1"/>
                  </a:solidFill>
                </a:rPr>
                <a:t> </a:t>
              </a:r>
            </a:p>
            <a:p>
              <a:pPr marL="128584" indent="-128584">
                <a:buFont typeface="Arial" charset="0"/>
                <a:buChar char="•"/>
              </a:pPr>
              <a:endParaRPr lang="en-US" sz="1000" dirty="0">
                <a:solidFill>
                  <a:schemeClr val="tx1"/>
                </a:solidFill>
                <a:cs typeface="Segoe UI" pitchFamily="34" charset="0"/>
              </a:endParaRPr>
            </a:p>
          </p:txBody>
        </p:sp>
        <p:cxnSp>
          <p:nvCxnSpPr>
            <p:cNvPr id="11" name="Straight Connector 10">
              <a:extLst>
                <a:ext uri="{FF2B5EF4-FFF2-40B4-BE49-F238E27FC236}">
                  <a16:creationId xmlns:a16="http://schemas.microsoft.com/office/drawing/2014/main" id="{760FF2B7-C011-4B20-A364-6ECEE73D7467}"/>
                </a:ext>
              </a:extLst>
            </p:cNvPr>
            <p:cNvCxnSpPr>
              <a:cxnSpLocks/>
            </p:cNvCxnSpPr>
            <p:nvPr/>
          </p:nvCxnSpPr>
          <p:spPr>
            <a:xfrm>
              <a:off x="4447721" y="3189853"/>
              <a:ext cx="0" cy="3946633"/>
            </a:xfrm>
            <a:prstGeom prst="line">
              <a:avLst/>
            </a:prstGeom>
            <a:ln/>
          </p:spPr>
          <p:style>
            <a:lnRef idx="2">
              <a:schemeClr val="accent1"/>
            </a:lnRef>
            <a:fillRef idx="0">
              <a:schemeClr val="accent1"/>
            </a:fillRef>
            <a:effectRef idx="1">
              <a:schemeClr val="accent1"/>
            </a:effectRef>
            <a:fontRef idx="minor">
              <a:schemeClr val="tx1"/>
            </a:fontRef>
          </p:style>
        </p:cxnSp>
        <p:pic>
          <p:nvPicPr>
            <p:cNvPr id="12" name="Picture 11">
              <a:extLst>
                <a:ext uri="{FF2B5EF4-FFF2-40B4-BE49-F238E27FC236}">
                  <a16:creationId xmlns:a16="http://schemas.microsoft.com/office/drawing/2014/main" id="{C254E02B-6918-4BEB-859A-30906DA8902A}"/>
                </a:ext>
              </a:extLst>
            </p:cNvPr>
            <p:cNvPicPr>
              <a:picLocks noChangeAspect="1" noChangeArrowheads="1"/>
            </p:cNvPicPr>
            <p:nvPr/>
          </p:nvPicPr>
          <p:blipFill>
            <a:blip r:embed="rId3"/>
            <a:stretch>
              <a:fillRect/>
            </a:stretch>
          </p:blipFill>
          <p:spPr bwMode="auto">
            <a:xfrm>
              <a:off x="4655082" y="3245338"/>
              <a:ext cx="416591" cy="416591"/>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44D82037-794A-4970-A9C9-036C90D9A8D4}"/>
                </a:ext>
              </a:extLst>
            </p:cNvPr>
            <p:cNvSpPr/>
            <p:nvPr/>
          </p:nvSpPr>
          <p:spPr>
            <a:xfrm>
              <a:off x="4641640" y="3773439"/>
              <a:ext cx="3456927" cy="3725575"/>
            </a:xfrm>
            <a:prstGeom prst="rect">
              <a:avLst/>
            </a:prstGeom>
          </p:spPr>
          <p:txBody>
            <a:bodyPr wrap="square" lIns="68578" tIns="34289" rIns="68578" bIns="34289">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9pPr>
            </a:lstStyle>
            <a:p>
              <a:r>
                <a:rPr lang="en-IN" sz="1013" b="1" i="1" dirty="0">
                  <a:solidFill>
                    <a:schemeClr val="tx1"/>
                  </a:solidFill>
                </a:rPr>
                <a:t>Challenge</a:t>
              </a:r>
            </a:p>
            <a:p>
              <a:pPr marL="128584" indent="-128584" algn="just">
                <a:buFont typeface="Arial" charset="0"/>
                <a:buChar char="•"/>
              </a:pPr>
              <a:r>
                <a:rPr lang="en-US" sz="1013" dirty="0">
                  <a:solidFill>
                    <a:schemeClr val="tx1"/>
                  </a:solidFill>
                </a:rPr>
                <a:t>Customer was looking for the solution which can ease the execution of some yearly data to be processed on a very specific date.</a:t>
              </a:r>
            </a:p>
            <a:p>
              <a:pPr marL="128584" indent="-128584" algn="just">
                <a:buFont typeface="Arial" charset="0"/>
                <a:buChar char="•"/>
              </a:pPr>
              <a:r>
                <a:rPr lang="en-US" sz="1013" dirty="0">
                  <a:solidFill>
                    <a:schemeClr val="tx1"/>
                  </a:solidFill>
                </a:rPr>
                <a:t>Maintaining the integration with third party system (OMNI), while processing such data.</a:t>
              </a:r>
            </a:p>
            <a:p>
              <a:pPr marL="128584" indent="-128584" algn="just">
                <a:buFont typeface="Arial" charset="0"/>
                <a:buChar char="•"/>
              </a:pPr>
              <a:r>
                <a:rPr lang="en-US" sz="1013" dirty="0">
                  <a:solidFill>
                    <a:schemeClr val="tx1"/>
                  </a:solidFill>
                </a:rPr>
                <a:t>Should be processed only during stipulated time window available for such processing.</a:t>
              </a:r>
            </a:p>
            <a:p>
              <a:pPr marL="128584" indent="-128584" algn="just">
                <a:buFont typeface="Arial" charset="0"/>
                <a:buChar char="•"/>
              </a:pPr>
              <a:endParaRPr lang="en-US" sz="1013" dirty="0">
                <a:solidFill>
                  <a:schemeClr val="tx1"/>
                </a:solidFill>
              </a:endParaRPr>
            </a:p>
          </p:txBody>
        </p:sp>
        <p:cxnSp>
          <p:nvCxnSpPr>
            <p:cNvPr id="14" name="Straight Connector 13">
              <a:extLst>
                <a:ext uri="{FF2B5EF4-FFF2-40B4-BE49-F238E27FC236}">
                  <a16:creationId xmlns:a16="http://schemas.microsoft.com/office/drawing/2014/main" id="{294E5177-8BEA-4C26-B153-864D0FB2743E}"/>
                </a:ext>
              </a:extLst>
            </p:cNvPr>
            <p:cNvCxnSpPr>
              <a:cxnSpLocks/>
            </p:cNvCxnSpPr>
            <p:nvPr/>
          </p:nvCxnSpPr>
          <p:spPr>
            <a:xfrm>
              <a:off x="8213322" y="3300518"/>
              <a:ext cx="0" cy="3835968"/>
            </a:xfrm>
            <a:prstGeom prst="line">
              <a:avLst/>
            </a:prstGeom>
            <a:ln/>
          </p:spPr>
          <p:style>
            <a:lnRef idx="2">
              <a:schemeClr val="accent1"/>
            </a:lnRef>
            <a:fillRef idx="0">
              <a:schemeClr val="accent1"/>
            </a:fillRef>
            <a:effectRef idx="1">
              <a:schemeClr val="accent1"/>
            </a:effectRef>
            <a:fontRef idx="minor">
              <a:schemeClr val="tx1"/>
            </a:fontRef>
          </p:style>
        </p:cxnSp>
        <p:pic>
          <p:nvPicPr>
            <p:cNvPr id="15" name="Picture 14">
              <a:extLst>
                <a:ext uri="{FF2B5EF4-FFF2-40B4-BE49-F238E27FC236}">
                  <a16:creationId xmlns:a16="http://schemas.microsoft.com/office/drawing/2014/main" id="{9B3FD8BF-0494-405D-8965-AAF26E45ABB4}"/>
                </a:ext>
              </a:extLst>
            </p:cNvPr>
            <p:cNvPicPr>
              <a:picLocks noChangeAspect="1"/>
            </p:cNvPicPr>
            <p:nvPr/>
          </p:nvPicPr>
          <p:blipFill>
            <a:blip r:embed="rId4"/>
            <a:stretch>
              <a:fillRect/>
            </a:stretch>
          </p:blipFill>
          <p:spPr>
            <a:xfrm>
              <a:off x="8399701" y="3245338"/>
              <a:ext cx="547625" cy="547625"/>
            </a:xfrm>
            <a:prstGeom prst="rect">
              <a:avLst/>
            </a:prstGeom>
          </p:spPr>
        </p:pic>
        <p:sp>
          <p:nvSpPr>
            <p:cNvPr id="16" name="TextBox 22">
              <a:extLst>
                <a:ext uri="{FF2B5EF4-FFF2-40B4-BE49-F238E27FC236}">
                  <a16:creationId xmlns:a16="http://schemas.microsoft.com/office/drawing/2014/main" id="{E23FB4E0-108B-4516-BC0B-5021DBA0E5F7}"/>
                </a:ext>
              </a:extLst>
            </p:cNvPr>
            <p:cNvSpPr txBox="1"/>
            <p:nvPr/>
          </p:nvSpPr>
          <p:spPr>
            <a:xfrm>
              <a:off x="8285826" y="3838537"/>
              <a:ext cx="3672389" cy="4002687"/>
            </a:xfrm>
            <a:prstGeom prst="rect">
              <a:avLst/>
            </a:prstGeom>
            <a:noFill/>
          </p:spPr>
          <p:txBody>
            <a:bodyPr wrap="square" lIns="68578" tIns="34289" rIns="68578" bIns="34289" rtlCol="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9pPr>
            </a:lstStyle>
            <a:p>
              <a:r>
                <a:rPr lang="en-GB" sz="1013" b="1" i="1" dirty="0">
                  <a:solidFill>
                    <a:schemeClr val="tx1"/>
                  </a:solidFill>
                </a:rPr>
                <a:t>Approach</a:t>
              </a:r>
            </a:p>
            <a:p>
              <a:pPr marL="128584" indent="-128584" algn="just">
                <a:buFont typeface="Arial" charset="0"/>
                <a:buChar char="•"/>
              </a:pPr>
              <a:r>
                <a:rPr lang="en-US" sz="1013" dirty="0">
                  <a:solidFill>
                    <a:schemeClr val="tx1"/>
                  </a:solidFill>
                </a:rPr>
                <a:t>Proposed a solution of multi-thread process to mange the high volume and limited time.</a:t>
              </a:r>
            </a:p>
            <a:p>
              <a:pPr marL="128584" indent="-128584" algn="just">
                <a:buFont typeface="Arial" charset="0"/>
                <a:buChar char="•"/>
              </a:pPr>
              <a:r>
                <a:rPr lang="en-US" sz="1013" dirty="0">
                  <a:solidFill>
                    <a:schemeClr val="tx1"/>
                  </a:solidFill>
                </a:rPr>
                <a:t>Configurable threads to map the scalability with available hardware and network resources.</a:t>
              </a:r>
            </a:p>
            <a:p>
              <a:pPr marL="128584" indent="-128584" algn="just">
                <a:buFont typeface="Arial" charset="0"/>
                <a:buChar char="•"/>
              </a:pPr>
              <a:r>
                <a:rPr lang="en-US" sz="1013" dirty="0">
                  <a:solidFill>
                    <a:schemeClr val="tx1"/>
                  </a:solidFill>
                </a:rPr>
                <a:t>Realtime Integration with OMNI to keep the data integrity intact.</a:t>
              </a:r>
            </a:p>
            <a:p>
              <a:pPr marL="128584" indent="-128584" algn="just">
                <a:buFont typeface="Arial" charset="0"/>
                <a:buChar char="•"/>
              </a:pPr>
              <a:r>
                <a:rPr lang="en-US" sz="1013" dirty="0">
                  <a:solidFill>
                    <a:schemeClr val="tx1"/>
                  </a:solidFill>
                </a:rPr>
                <a:t>Designed and developed the processes for seamless execution with many configurable parameters to customize as per need.</a:t>
              </a:r>
            </a:p>
            <a:p>
              <a:pPr marL="128584" indent="-128584">
                <a:buFont typeface="Arial" charset="0"/>
                <a:buChar char="•"/>
              </a:pPr>
              <a:endParaRPr lang="en-US" sz="1013" dirty="0">
                <a:solidFill>
                  <a:schemeClr val="tx1"/>
                </a:solidFill>
              </a:endParaRPr>
            </a:p>
          </p:txBody>
        </p:sp>
      </p:grpSp>
      <p:sp>
        <p:nvSpPr>
          <p:cNvPr id="18" name="Title 1">
            <a:extLst>
              <a:ext uri="{FF2B5EF4-FFF2-40B4-BE49-F238E27FC236}">
                <a16:creationId xmlns:a16="http://schemas.microsoft.com/office/drawing/2014/main" id="{A18D073D-6FB9-40B8-9F60-17623226B185}"/>
              </a:ext>
            </a:extLst>
          </p:cNvPr>
          <p:cNvSpPr txBox="1">
            <a:spLocks/>
          </p:cNvSpPr>
          <p:nvPr/>
        </p:nvSpPr>
        <p:spPr>
          <a:xfrm>
            <a:off x="335845" y="130726"/>
            <a:ext cx="4572000" cy="356085"/>
          </a:xfrm>
          <a:prstGeom prst="rect">
            <a:avLst/>
          </a:prstGeom>
        </p:spPr>
        <p:txBody>
          <a:bodyPr/>
          <a:lstStyle>
            <a:lvl1pPr algn="l" defTabSz="457189" rtl="0" eaLnBrk="1" latinLnBrk="0" hangingPunct="1">
              <a:spcBef>
                <a:spcPct val="0"/>
              </a:spcBef>
              <a:buNone/>
              <a:defRPr sz="1400" b="1" kern="1200">
                <a:solidFill>
                  <a:schemeClr val="tx1"/>
                </a:solidFill>
                <a:latin typeface="Raleway"/>
                <a:ea typeface="+mj-ea"/>
                <a:cs typeface="Raleway"/>
              </a:defRPr>
            </a:lvl1pPr>
          </a:lstStyle>
          <a:p>
            <a:r>
              <a:rPr lang="en-US" dirty="0"/>
              <a:t>Case Study</a:t>
            </a:r>
          </a:p>
        </p:txBody>
      </p:sp>
      <p:sp>
        <p:nvSpPr>
          <p:cNvPr id="19" name="Slide Number Placeholder 2">
            <a:extLst>
              <a:ext uri="{FF2B5EF4-FFF2-40B4-BE49-F238E27FC236}">
                <a16:creationId xmlns:a16="http://schemas.microsoft.com/office/drawing/2014/main" id="{A4BA9590-9ECF-4D98-B03D-16A2AC49749E}"/>
              </a:ext>
            </a:extLst>
          </p:cNvPr>
          <p:cNvSpPr>
            <a:spLocks noGrp="1"/>
          </p:cNvSpPr>
          <p:nvPr>
            <p:ph type="sldNum" sz="quarter" idx="12"/>
          </p:nvPr>
        </p:nvSpPr>
        <p:spPr>
          <a:xfrm>
            <a:off x="4914900" y="4723820"/>
            <a:ext cx="1600200" cy="273844"/>
          </a:xfrm>
        </p:spPr>
        <p:txBody>
          <a:bodyPr/>
          <a:lstStyle/>
          <a:p>
            <a:fld id="{D60D1EDE-7116-2443-9BDD-368CE5B37660}" type="slidenum">
              <a:rPr lang="en-US" smtClean="0"/>
              <a:t>12</a:t>
            </a:fld>
            <a:endParaRPr lang="en-US" dirty="0"/>
          </a:p>
        </p:txBody>
      </p:sp>
    </p:spTree>
    <p:extLst>
      <p:ext uri="{BB962C8B-B14F-4D97-AF65-F5344CB8AC3E}">
        <p14:creationId xmlns:p14="http://schemas.microsoft.com/office/powerpoint/2010/main" val="1066308110"/>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3">
            <a:extLst>
              <a:ext uri="{FF2B5EF4-FFF2-40B4-BE49-F238E27FC236}">
                <a16:creationId xmlns:a16="http://schemas.microsoft.com/office/drawing/2014/main" id="{105D872E-7008-4193-A6E4-324BDC525851}"/>
              </a:ext>
            </a:extLst>
          </p:cNvPr>
          <p:cNvSpPr txBox="1">
            <a:spLocks/>
          </p:cNvSpPr>
          <p:nvPr/>
        </p:nvSpPr>
        <p:spPr>
          <a:xfrm>
            <a:off x="347929" y="673318"/>
            <a:ext cx="5899631" cy="932507"/>
          </a:xfrm>
          <a:prstGeom prst="rect">
            <a:avLst/>
          </a:prstGeom>
        </p:spPr>
        <p:txBody>
          <a:bodyPr vert="horz" lIns="55480" tIns="27740" rIns="55480" bIns="27740" rtlCol="0">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9pPr>
          </a:lstStyle>
          <a:p>
            <a:pPr algn="just"/>
            <a:r>
              <a:rPr lang="en-IN" sz="1400" b="1" dirty="0">
                <a:solidFill>
                  <a:schemeClr val="tx1"/>
                </a:solidFill>
              </a:rPr>
              <a:t>Project Brief – Real Time Multiple System Integration For Bulk Transactions</a:t>
            </a:r>
          </a:p>
          <a:p>
            <a:pPr algn="just"/>
            <a:r>
              <a:rPr lang="en-IN" sz="1250" dirty="0" err="1">
                <a:solidFill>
                  <a:schemeClr val="tx1"/>
                </a:solidFill>
              </a:rPr>
              <a:t>Anzil</a:t>
            </a:r>
            <a:r>
              <a:rPr lang="en-IN" sz="1250" dirty="0">
                <a:solidFill>
                  <a:schemeClr val="tx1"/>
                </a:solidFill>
              </a:rPr>
              <a:t> Soft </a:t>
            </a:r>
            <a:r>
              <a:rPr lang="en-US" sz="1250" dirty="0">
                <a:solidFill>
                  <a:schemeClr val="tx1"/>
                </a:solidFill>
              </a:rPr>
              <a:t>works with a General Board Of Pension IPS department  to provide the solution for the business problem. We have designed and developed the robust solution for bulk file upload with transaction tracking and notification across multiple systems.</a:t>
            </a:r>
          </a:p>
          <a:p>
            <a:pPr algn="just"/>
            <a:r>
              <a:rPr lang="en-US" sz="1250" dirty="0">
                <a:solidFill>
                  <a:schemeClr val="tx1"/>
                </a:solidFill>
              </a:rPr>
              <a:t>Project Type – User Research + Product Conceptualization + Design + Development Delivery + Maintenance and Support </a:t>
            </a:r>
          </a:p>
          <a:p>
            <a:pPr algn="just"/>
            <a:r>
              <a:rPr lang="en-US" sz="1200" dirty="0">
                <a:solidFill>
                  <a:schemeClr val="tx1"/>
                </a:solidFill>
              </a:rPr>
              <a:t> </a:t>
            </a:r>
          </a:p>
        </p:txBody>
      </p:sp>
      <p:cxnSp>
        <p:nvCxnSpPr>
          <p:cNvPr id="9" name="Straight Connector 8">
            <a:extLst>
              <a:ext uri="{FF2B5EF4-FFF2-40B4-BE49-F238E27FC236}">
                <a16:creationId xmlns:a16="http://schemas.microsoft.com/office/drawing/2014/main" id="{2FE0A1AB-1A13-42A6-B2A1-0551A28D2A5B}"/>
              </a:ext>
            </a:extLst>
          </p:cNvPr>
          <p:cNvCxnSpPr/>
          <p:nvPr/>
        </p:nvCxnSpPr>
        <p:spPr>
          <a:xfrm>
            <a:off x="5831886" y="5211198"/>
            <a:ext cx="0" cy="1714500"/>
          </a:xfrm>
          <a:prstGeom prst="line">
            <a:avLst/>
          </a:prstGeom>
        </p:spPr>
        <p:style>
          <a:lnRef idx="1">
            <a:schemeClr val="dk1"/>
          </a:lnRef>
          <a:fillRef idx="0">
            <a:schemeClr val="dk1"/>
          </a:fillRef>
          <a:effectRef idx="0">
            <a:schemeClr val="dk1"/>
          </a:effectRef>
          <a:fontRef idx="minor">
            <a:schemeClr val="tx1"/>
          </a:fontRef>
        </p:style>
      </p:cxnSp>
      <p:grpSp>
        <p:nvGrpSpPr>
          <p:cNvPr id="17" name="Group 16">
            <a:extLst>
              <a:ext uri="{FF2B5EF4-FFF2-40B4-BE49-F238E27FC236}">
                <a16:creationId xmlns:a16="http://schemas.microsoft.com/office/drawing/2014/main" id="{7783028D-227A-45FF-B379-905C1759B051}"/>
              </a:ext>
            </a:extLst>
          </p:cNvPr>
          <p:cNvGrpSpPr/>
          <p:nvPr/>
        </p:nvGrpSpPr>
        <p:grpSpPr>
          <a:xfrm>
            <a:off x="267891" y="2037705"/>
            <a:ext cx="6292513" cy="2928149"/>
            <a:chOff x="1180729" y="3189853"/>
            <a:chExt cx="10777486" cy="5205597"/>
          </a:xfrm>
        </p:grpSpPr>
        <p:pic>
          <p:nvPicPr>
            <p:cNvPr id="7" name="Picture 6">
              <a:extLst>
                <a:ext uri="{FF2B5EF4-FFF2-40B4-BE49-F238E27FC236}">
                  <a16:creationId xmlns:a16="http://schemas.microsoft.com/office/drawing/2014/main" id="{E9D74C92-1E43-43B1-B5AC-56B1B1F9BF2A}"/>
                </a:ext>
              </a:extLst>
            </p:cNvPr>
            <p:cNvPicPr>
              <a:picLocks noChangeAspect="1"/>
            </p:cNvPicPr>
            <p:nvPr/>
          </p:nvPicPr>
          <p:blipFill>
            <a:blip r:embed="rId2"/>
            <a:stretch>
              <a:fillRect/>
            </a:stretch>
          </p:blipFill>
          <p:spPr>
            <a:xfrm>
              <a:off x="1248226" y="3189853"/>
              <a:ext cx="478293" cy="478293"/>
            </a:xfrm>
            <a:prstGeom prst="rect">
              <a:avLst/>
            </a:prstGeom>
          </p:spPr>
        </p:pic>
        <p:sp>
          <p:nvSpPr>
            <p:cNvPr id="8" name="TextBox 23">
              <a:extLst>
                <a:ext uri="{FF2B5EF4-FFF2-40B4-BE49-F238E27FC236}">
                  <a16:creationId xmlns:a16="http://schemas.microsoft.com/office/drawing/2014/main" id="{ACD0BB11-F17A-4B8E-9AA1-B0E32904B475}"/>
                </a:ext>
              </a:extLst>
            </p:cNvPr>
            <p:cNvSpPr txBox="1"/>
            <p:nvPr/>
          </p:nvSpPr>
          <p:spPr>
            <a:xfrm>
              <a:off x="1180729" y="3720169"/>
              <a:ext cx="3152236" cy="4131041"/>
            </a:xfrm>
            <a:prstGeom prst="rect">
              <a:avLst/>
            </a:prstGeom>
            <a:noFill/>
          </p:spPr>
          <p:txBody>
            <a:bodyPr wrap="square" lIns="68578" tIns="34289" rIns="68578" bIns="34289" rtlCol="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9pPr>
            </a:lstStyle>
            <a:p>
              <a:r>
                <a:rPr lang="en-US" sz="1050" b="1" i="1" dirty="0">
                  <a:solidFill>
                    <a:schemeClr val="tx1"/>
                  </a:solidFill>
                </a:rPr>
                <a:t>Goals</a:t>
              </a:r>
            </a:p>
            <a:p>
              <a:pPr marL="128584" indent="-128584">
                <a:buFont typeface="Arial" charset="0"/>
                <a:buChar char="•"/>
              </a:pPr>
              <a:r>
                <a:rPr lang="en-US" sz="1050" dirty="0">
                  <a:solidFill>
                    <a:schemeClr val="tx1"/>
                  </a:solidFill>
                </a:rPr>
                <a:t>Solution for Realtime long running atomic transaction  for bulk transaction processing in specific time period</a:t>
              </a:r>
            </a:p>
            <a:p>
              <a:pPr marL="128584" indent="-128584">
                <a:buFont typeface="Arial" charset="0"/>
                <a:buChar char="•"/>
              </a:pPr>
              <a:r>
                <a:rPr lang="en-US" sz="1050" dirty="0">
                  <a:solidFill>
                    <a:schemeClr val="tx1"/>
                  </a:solidFill>
                </a:rPr>
                <a:t>Developed robust scalable solution for real time multiple system integration with seamless system  communication </a:t>
              </a:r>
            </a:p>
            <a:p>
              <a:pPr marL="128584" indent="-128584">
                <a:buFont typeface="Arial" charset="0"/>
                <a:buChar char="•"/>
              </a:pPr>
              <a:r>
                <a:rPr lang="en-US" sz="1050" dirty="0">
                  <a:solidFill>
                    <a:schemeClr val="tx1"/>
                  </a:solidFill>
                </a:rPr>
                <a:t>Provide Notification and Tracking framework </a:t>
              </a:r>
            </a:p>
            <a:p>
              <a:pPr marL="128584" indent="-128584">
                <a:buFont typeface="Arial" charset="0"/>
                <a:buChar char="•"/>
              </a:pPr>
              <a:endParaRPr lang="en-US" sz="1000" dirty="0">
                <a:solidFill>
                  <a:schemeClr val="tx1"/>
                </a:solidFill>
                <a:cs typeface="Segoe UI" pitchFamily="34" charset="0"/>
              </a:endParaRPr>
            </a:p>
          </p:txBody>
        </p:sp>
        <p:pic>
          <p:nvPicPr>
            <p:cNvPr id="12" name="Picture 11">
              <a:extLst>
                <a:ext uri="{FF2B5EF4-FFF2-40B4-BE49-F238E27FC236}">
                  <a16:creationId xmlns:a16="http://schemas.microsoft.com/office/drawing/2014/main" id="{C254E02B-6918-4BEB-859A-30906DA8902A}"/>
                </a:ext>
              </a:extLst>
            </p:cNvPr>
            <p:cNvPicPr>
              <a:picLocks noChangeAspect="1" noChangeArrowheads="1"/>
            </p:cNvPicPr>
            <p:nvPr/>
          </p:nvPicPr>
          <p:blipFill>
            <a:blip r:embed="rId3"/>
            <a:stretch>
              <a:fillRect/>
            </a:stretch>
          </p:blipFill>
          <p:spPr bwMode="auto">
            <a:xfrm>
              <a:off x="4655082" y="3245338"/>
              <a:ext cx="416591" cy="416591"/>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44D82037-794A-4970-A9C9-036C90D9A8D4}"/>
                </a:ext>
              </a:extLst>
            </p:cNvPr>
            <p:cNvSpPr/>
            <p:nvPr/>
          </p:nvSpPr>
          <p:spPr>
            <a:xfrm>
              <a:off x="4641640" y="3773439"/>
              <a:ext cx="3456927" cy="3725575"/>
            </a:xfrm>
            <a:prstGeom prst="rect">
              <a:avLst/>
            </a:prstGeom>
          </p:spPr>
          <p:txBody>
            <a:bodyPr wrap="square" lIns="68578" tIns="34289" rIns="68578" bIns="34289">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9pPr>
            </a:lstStyle>
            <a:p>
              <a:r>
                <a:rPr lang="en-IN" sz="1013" b="1" i="1" dirty="0">
                  <a:solidFill>
                    <a:schemeClr val="tx1"/>
                  </a:solidFill>
                </a:rPr>
                <a:t>Challenge</a:t>
              </a:r>
            </a:p>
            <a:p>
              <a:pPr marL="128584" indent="-128584" algn="just">
                <a:buFont typeface="Arial" charset="0"/>
                <a:buChar char="•"/>
              </a:pPr>
              <a:r>
                <a:rPr lang="en-US" sz="1013" dirty="0">
                  <a:solidFill>
                    <a:schemeClr val="tx1"/>
                  </a:solidFill>
                </a:rPr>
                <a:t>Customer is looking for the solution which can ease the real time multiple system integration for bulk transactions</a:t>
              </a:r>
            </a:p>
            <a:p>
              <a:pPr marL="128584" indent="-128584" algn="just">
                <a:buFont typeface="Arial" charset="0"/>
                <a:buChar char="•"/>
              </a:pPr>
              <a:r>
                <a:rPr lang="en-US" sz="1013" dirty="0">
                  <a:solidFill>
                    <a:schemeClr val="tx1"/>
                  </a:solidFill>
                </a:rPr>
                <a:t>Security is one of the major priority as sensitive data is exchanged among systems</a:t>
              </a:r>
            </a:p>
            <a:p>
              <a:pPr marL="128584" indent="-128584" algn="just">
                <a:buFont typeface="Arial" charset="0"/>
                <a:buChar char="•"/>
              </a:pPr>
              <a:r>
                <a:rPr lang="en-US" sz="1013" dirty="0">
                  <a:solidFill>
                    <a:schemeClr val="tx1"/>
                  </a:solidFill>
                </a:rPr>
                <a:t>All the transactions need to be atomic and notification at multiple point. </a:t>
              </a:r>
            </a:p>
            <a:p>
              <a:pPr marL="128584" indent="-128584" algn="just">
                <a:buFont typeface="Arial" charset="0"/>
                <a:buChar char="•"/>
              </a:pPr>
              <a:r>
                <a:rPr lang="en-US" sz="1013" dirty="0">
                  <a:solidFill>
                    <a:schemeClr val="tx1"/>
                  </a:solidFill>
                </a:rPr>
                <a:t>Need the roll back option in case of failure at any time.</a:t>
              </a:r>
            </a:p>
          </p:txBody>
        </p:sp>
        <p:cxnSp>
          <p:nvCxnSpPr>
            <p:cNvPr id="14" name="Straight Connector 13">
              <a:extLst>
                <a:ext uri="{FF2B5EF4-FFF2-40B4-BE49-F238E27FC236}">
                  <a16:creationId xmlns:a16="http://schemas.microsoft.com/office/drawing/2014/main" id="{294E5177-8BEA-4C26-B153-864D0FB2743E}"/>
                </a:ext>
              </a:extLst>
            </p:cNvPr>
            <p:cNvCxnSpPr>
              <a:cxnSpLocks/>
            </p:cNvCxnSpPr>
            <p:nvPr/>
          </p:nvCxnSpPr>
          <p:spPr>
            <a:xfrm>
              <a:off x="8213322" y="3300518"/>
              <a:ext cx="0" cy="4198495"/>
            </a:xfrm>
            <a:prstGeom prst="line">
              <a:avLst/>
            </a:prstGeom>
            <a:ln/>
          </p:spPr>
          <p:style>
            <a:lnRef idx="2">
              <a:schemeClr val="accent1"/>
            </a:lnRef>
            <a:fillRef idx="0">
              <a:schemeClr val="accent1"/>
            </a:fillRef>
            <a:effectRef idx="1">
              <a:schemeClr val="accent1"/>
            </a:effectRef>
            <a:fontRef idx="minor">
              <a:schemeClr val="tx1"/>
            </a:fontRef>
          </p:style>
        </p:cxnSp>
        <p:pic>
          <p:nvPicPr>
            <p:cNvPr id="15" name="Picture 14">
              <a:extLst>
                <a:ext uri="{FF2B5EF4-FFF2-40B4-BE49-F238E27FC236}">
                  <a16:creationId xmlns:a16="http://schemas.microsoft.com/office/drawing/2014/main" id="{9B3FD8BF-0494-405D-8965-AAF26E45ABB4}"/>
                </a:ext>
              </a:extLst>
            </p:cNvPr>
            <p:cNvPicPr>
              <a:picLocks noChangeAspect="1"/>
            </p:cNvPicPr>
            <p:nvPr/>
          </p:nvPicPr>
          <p:blipFill>
            <a:blip r:embed="rId4"/>
            <a:stretch>
              <a:fillRect/>
            </a:stretch>
          </p:blipFill>
          <p:spPr>
            <a:xfrm>
              <a:off x="8399701" y="3245338"/>
              <a:ext cx="547625" cy="547625"/>
            </a:xfrm>
            <a:prstGeom prst="rect">
              <a:avLst/>
            </a:prstGeom>
          </p:spPr>
        </p:pic>
        <p:sp>
          <p:nvSpPr>
            <p:cNvPr id="16" name="TextBox 22">
              <a:extLst>
                <a:ext uri="{FF2B5EF4-FFF2-40B4-BE49-F238E27FC236}">
                  <a16:creationId xmlns:a16="http://schemas.microsoft.com/office/drawing/2014/main" id="{E23FB4E0-108B-4516-BC0B-5021DBA0E5F7}"/>
                </a:ext>
              </a:extLst>
            </p:cNvPr>
            <p:cNvSpPr txBox="1"/>
            <p:nvPr/>
          </p:nvSpPr>
          <p:spPr>
            <a:xfrm>
              <a:off x="8285826" y="3838537"/>
              <a:ext cx="3672389" cy="4556913"/>
            </a:xfrm>
            <a:prstGeom prst="rect">
              <a:avLst/>
            </a:prstGeom>
            <a:noFill/>
          </p:spPr>
          <p:txBody>
            <a:bodyPr wrap="square" lIns="68578" tIns="34289" rIns="68578" bIns="34289" rtlCol="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chemeClr val="accent5"/>
                  </a:solidFill>
                  <a:effectLst/>
                  <a:uFillTx/>
                  <a:latin typeface="+mn-lt"/>
                  <a:ea typeface="+mn-ea"/>
                  <a:cs typeface="+mn-cs"/>
                  <a:sym typeface="Calibri"/>
                </a:defRPr>
              </a:lvl9pPr>
            </a:lstStyle>
            <a:p>
              <a:r>
                <a:rPr lang="en-GB" sz="1013" b="1" i="1" dirty="0">
                  <a:solidFill>
                    <a:schemeClr val="tx1"/>
                  </a:solidFill>
                </a:rPr>
                <a:t>Approach</a:t>
              </a:r>
            </a:p>
            <a:p>
              <a:pPr marL="128584" indent="-128584" algn="just">
                <a:buFont typeface="Arial" charset="0"/>
                <a:buChar char="•"/>
              </a:pPr>
              <a:r>
                <a:rPr lang="en-US" sz="1013" dirty="0">
                  <a:solidFill>
                    <a:schemeClr val="tx1"/>
                  </a:solidFill>
                </a:rPr>
                <a:t>Proposed the solution of bulk upload files processing using BizTalk  middleware to integrate multiple systems</a:t>
              </a:r>
            </a:p>
            <a:p>
              <a:pPr marL="128584" indent="-128584" algn="just">
                <a:buFont typeface="Arial" charset="0"/>
                <a:buChar char="•"/>
              </a:pPr>
              <a:r>
                <a:rPr lang="en-US" sz="1013" dirty="0">
                  <a:solidFill>
                    <a:schemeClr val="tx1"/>
                  </a:solidFill>
                </a:rPr>
                <a:t>Developed customized framework for throttling and record processing by measuring the system parameters.</a:t>
              </a:r>
            </a:p>
            <a:p>
              <a:pPr marL="128584" indent="-128584" algn="just">
                <a:buFont typeface="Arial" charset="0"/>
                <a:buChar char="•"/>
              </a:pPr>
              <a:r>
                <a:rPr lang="en-US" sz="1013" dirty="0">
                  <a:solidFill>
                    <a:schemeClr val="tx1"/>
                  </a:solidFill>
                </a:rPr>
                <a:t>Handled security using SAML implementation</a:t>
              </a:r>
            </a:p>
            <a:p>
              <a:pPr marL="128584" indent="-128584" algn="just">
                <a:buFont typeface="Arial" charset="0"/>
                <a:buChar char="•"/>
              </a:pPr>
              <a:r>
                <a:rPr lang="en-US" sz="1013" dirty="0">
                  <a:solidFill>
                    <a:schemeClr val="tx1"/>
                  </a:solidFill>
                </a:rPr>
                <a:t>Developed tracking and notification system to track the progress at each state in database. </a:t>
              </a:r>
            </a:p>
            <a:p>
              <a:pPr marL="128584" indent="-128584" algn="just">
                <a:buFont typeface="Arial" charset="0"/>
                <a:buChar char="•"/>
              </a:pPr>
              <a:endParaRPr lang="en-US" sz="1013" dirty="0">
                <a:solidFill>
                  <a:schemeClr val="tx1"/>
                </a:solidFill>
              </a:endParaRPr>
            </a:p>
            <a:p>
              <a:pPr marL="128584" indent="-128584">
                <a:buFont typeface="Arial" charset="0"/>
                <a:buChar char="•"/>
              </a:pPr>
              <a:endParaRPr lang="en-US" sz="1013" dirty="0">
                <a:solidFill>
                  <a:schemeClr val="tx1"/>
                </a:solidFill>
              </a:endParaRPr>
            </a:p>
          </p:txBody>
        </p:sp>
      </p:grpSp>
      <p:sp>
        <p:nvSpPr>
          <p:cNvPr id="18" name="Title 1">
            <a:extLst>
              <a:ext uri="{FF2B5EF4-FFF2-40B4-BE49-F238E27FC236}">
                <a16:creationId xmlns:a16="http://schemas.microsoft.com/office/drawing/2014/main" id="{A18D073D-6FB9-40B8-9F60-17623226B185}"/>
              </a:ext>
            </a:extLst>
          </p:cNvPr>
          <p:cNvSpPr txBox="1">
            <a:spLocks/>
          </p:cNvSpPr>
          <p:nvPr/>
        </p:nvSpPr>
        <p:spPr>
          <a:xfrm>
            <a:off x="335845" y="130726"/>
            <a:ext cx="4572000" cy="356085"/>
          </a:xfrm>
          <a:prstGeom prst="rect">
            <a:avLst/>
          </a:prstGeom>
        </p:spPr>
        <p:txBody>
          <a:bodyPr/>
          <a:lstStyle>
            <a:lvl1pPr algn="l" defTabSz="457189" rtl="0" eaLnBrk="1" latinLnBrk="0" hangingPunct="1">
              <a:spcBef>
                <a:spcPct val="0"/>
              </a:spcBef>
              <a:buNone/>
              <a:defRPr sz="1400" b="1" kern="1200">
                <a:solidFill>
                  <a:schemeClr val="tx1"/>
                </a:solidFill>
                <a:latin typeface="Raleway"/>
                <a:ea typeface="+mj-ea"/>
                <a:cs typeface="Raleway"/>
              </a:defRPr>
            </a:lvl1pPr>
          </a:lstStyle>
          <a:p>
            <a:r>
              <a:rPr lang="en-US" dirty="0"/>
              <a:t>Case Study</a:t>
            </a:r>
          </a:p>
        </p:txBody>
      </p:sp>
      <p:cxnSp>
        <p:nvCxnSpPr>
          <p:cNvPr id="19" name="Straight Connector 18">
            <a:extLst>
              <a:ext uri="{FF2B5EF4-FFF2-40B4-BE49-F238E27FC236}">
                <a16:creationId xmlns:a16="http://schemas.microsoft.com/office/drawing/2014/main" id="{E87F7271-E204-45E0-A205-9AA28A4D170A}"/>
              </a:ext>
            </a:extLst>
          </p:cNvPr>
          <p:cNvCxnSpPr>
            <a:cxnSpLocks/>
          </p:cNvCxnSpPr>
          <p:nvPr/>
        </p:nvCxnSpPr>
        <p:spPr>
          <a:xfrm>
            <a:off x="2159628" y="2043916"/>
            <a:ext cx="0" cy="2361654"/>
          </a:xfrm>
          <a:prstGeom prst="line">
            <a:avLst/>
          </a:prstGeom>
          <a:ln/>
        </p:spPr>
        <p:style>
          <a:lnRef idx="2">
            <a:schemeClr val="accent1"/>
          </a:lnRef>
          <a:fillRef idx="0">
            <a:schemeClr val="accent1"/>
          </a:fillRef>
          <a:effectRef idx="1">
            <a:schemeClr val="accent1"/>
          </a:effectRef>
          <a:fontRef idx="minor">
            <a:schemeClr val="tx1"/>
          </a:fontRef>
        </p:style>
      </p:cxnSp>
      <p:sp>
        <p:nvSpPr>
          <p:cNvPr id="20" name="Slide Number Placeholder 2">
            <a:extLst>
              <a:ext uri="{FF2B5EF4-FFF2-40B4-BE49-F238E27FC236}">
                <a16:creationId xmlns:a16="http://schemas.microsoft.com/office/drawing/2014/main" id="{1239F443-FE18-4A90-BE40-3E09AE383C2F}"/>
              </a:ext>
            </a:extLst>
          </p:cNvPr>
          <p:cNvSpPr>
            <a:spLocks noGrp="1"/>
          </p:cNvSpPr>
          <p:nvPr>
            <p:ph type="sldNum" sz="quarter" idx="12"/>
          </p:nvPr>
        </p:nvSpPr>
        <p:spPr>
          <a:xfrm>
            <a:off x="4914900" y="4723820"/>
            <a:ext cx="1600200" cy="273844"/>
          </a:xfrm>
        </p:spPr>
        <p:txBody>
          <a:bodyPr/>
          <a:lstStyle/>
          <a:p>
            <a:fld id="{D60D1EDE-7116-2443-9BDD-368CE5B37660}" type="slidenum">
              <a:rPr lang="en-US" smtClean="0"/>
              <a:t>13</a:t>
            </a:fld>
            <a:endParaRPr lang="en-US" dirty="0"/>
          </a:p>
        </p:txBody>
      </p:sp>
    </p:spTree>
    <p:extLst>
      <p:ext uri="{BB962C8B-B14F-4D97-AF65-F5344CB8AC3E}">
        <p14:creationId xmlns:p14="http://schemas.microsoft.com/office/powerpoint/2010/main" val="1431430349"/>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 AND QUESTIONS</a:t>
            </a:r>
          </a:p>
        </p:txBody>
      </p:sp>
      <p:sp>
        <p:nvSpPr>
          <p:cNvPr id="3" name="Slide Number Placeholder 2"/>
          <p:cNvSpPr>
            <a:spLocks noGrp="1"/>
          </p:cNvSpPr>
          <p:nvPr>
            <p:ph type="sldNum" sz="quarter" idx="12"/>
          </p:nvPr>
        </p:nvSpPr>
        <p:spPr/>
        <p:txBody>
          <a:bodyPr/>
          <a:lstStyle/>
          <a:p>
            <a:fld id="{D60D1EDE-7116-2443-9BDD-368CE5B37660}" type="slidenum">
              <a:rPr lang="en-US" smtClean="0"/>
              <a:t>14</a:t>
            </a:fld>
            <a:endParaRPr lang="en-US" dirty="0"/>
          </a:p>
        </p:txBody>
      </p:sp>
      <p:sp>
        <p:nvSpPr>
          <p:cNvPr id="35" name="Rectangle 34"/>
          <p:cNvSpPr/>
          <p:nvPr/>
        </p:nvSpPr>
        <p:spPr>
          <a:xfrm>
            <a:off x="-181899" y="1872785"/>
            <a:ext cx="7221801" cy="1602951"/>
          </a:xfrm>
          <a:prstGeom prst="rect">
            <a:avLst/>
          </a:prstGeom>
          <a:noFill/>
          <a:ln w="635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40000"/>
              </a:lnSpc>
            </a:pPr>
            <a:r>
              <a:rPr lang="en-US" sz="3600" b="1" dirty="0">
                <a:solidFill>
                  <a:schemeClr val="tx1"/>
                </a:solidFill>
                <a:latin typeface="Raleway"/>
                <a:cs typeface="Raleway"/>
              </a:rPr>
              <a:t>THANK YOU</a:t>
            </a:r>
            <a:endParaRPr lang="en-US" sz="700" b="1" dirty="0">
              <a:solidFill>
                <a:schemeClr val="tx1"/>
              </a:solidFill>
              <a:latin typeface="Raleway"/>
              <a:cs typeface="Raleway"/>
            </a:endParaRPr>
          </a:p>
        </p:txBody>
      </p:sp>
      <p:sp>
        <p:nvSpPr>
          <p:cNvPr id="36" name="Freeform 513"/>
          <p:cNvSpPr>
            <a:spLocks noEditPoints="1"/>
          </p:cNvSpPr>
          <p:nvPr/>
        </p:nvSpPr>
        <p:spPr bwMode="auto">
          <a:xfrm>
            <a:off x="2961892" y="1137829"/>
            <a:ext cx="934216" cy="909916"/>
          </a:xfrm>
          <a:custGeom>
            <a:avLst/>
            <a:gdLst>
              <a:gd name="T0" fmla="*/ 0 w 190"/>
              <a:gd name="T1" fmla="*/ 185 h 185"/>
              <a:gd name="T2" fmla="*/ 77 w 190"/>
              <a:gd name="T3" fmla="*/ 153 h 185"/>
              <a:gd name="T4" fmla="*/ 15 w 190"/>
              <a:gd name="T5" fmla="*/ 170 h 185"/>
              <a:gd name="T6" fmla="*/ 38 w 190"/>
              <a:gd name="T7" fmla="*/ 143 h 185"/>
              <a:gd name="T8" fmla="*/ 15 w 190"/>
              <a:gd name="T9" fmla="*/ 170 h 185"/>
              <a:gd name="T10" fmla="*/ 118 w 190"/>
              <a:gd name="T11" fmla="*/ 97 h 185"/>
              <a:gd name="T12" fmla="*/ 109 w 190"/>
              <a:gd name="T13" fmla="*/ 97 h 185"/>
              <a:gd name="T14" fmla="*/ 184 w 190"/>
              <a:gd name="T15" fmla="*/ 1 h 185"/>
              <a:gd name="T16" fmla="*/ 88 w 190"/>
              <a:gd name="T17" fmla="*/ 38 h 185"/>
              <a:gd name="T18" fmla="*/ 10 w 190"/>
              <a:gd name="T19" fmla="*/ 91 h 185"/>
              <a:gd name="T20" fmla="*/ 52 w 190"/>
              <a:gd name="T21" fmla="*/ 133 h 185"/>
              <a:gd name="T22" fmla="*/ 82 w 190"/>
              <a:gd name="T23" fmla="*/ 143 h 185"/>
              <a:gd name="T24" fmla="*/ 117 w 190"/>
              <a:gd name="T25" fmla="*/ 127 h 185"/>
              <a:gd name="T26" fmla="*/ 184 w 190"/>
              <a:gd name="T27" fmla="*/ 1 h 185"/>
              <a:gd name="T28" fmla="*/ 98 w 190"/>
              <a:gd name="T29" fmla="*/ 155 h 185"/>
              <a:gd name="T30" fmla="*/ 82 w 190"/>
              <a:gd name="T31" fmla="*/ 134 h 185"/>
              <a:gd name="T32" fmla="*/ 75 w 190"/>
              <a:gd name="T33" fmla="*/ 135 h 185"/>
              <a:gd name="T34" fmla="*/ 50 w 190"/>
              <a:gd name="T35" fmla="*/ 105 h 185"/>
              <a:gd name="T36" fmla="*/ 30 w 190"/>
              <a:gd name="T37" fmla="*/ 87 h 185"/>
              <a:gd name="T38" fmla="*/ 61 w 190"/>
              <a:gd name="T39" fmla="*/ 75 h 185"/>
              <a:gd name="T40" fmla="*/ 109 w 190"/>
              <a:gd name="T41" fmla="*/ 125 h 185"/>
              <a:gd name="T42" fmla="*/ 134 w 190"/>
              <a:gd name="T43" fmla="*/ 99 h 185"/>
              <a:gd name="T44" fmla="*/ 67 w 190"/>
              <a:gd name="T45" fmla="*/ 70 h 185"/>
              <a:gd name="T46" fmla="*/ 94 w 190"/>
              <a:gd name="T47" fmla="*/ 44 h 185"/>
              <a:gd name="T48" fmla="*/ 141 w 190"/>
              <a:gd name="T49" fmla="*/ 91 h 185"/>
              <a:gd name="T50" fmla="*/ 84 w 190"/>
              <a:gd name="T51" fmla="*/ 72 h 185"/>
              <a:gd name="T52" fmla="*/ 92 w 190"/>
              <a:gd name="T53" fmla="*/ 72 h 185"/>
              <a:gd name="T54" fmla="*/ 139 w 190"/>
              <a:gd name="T55" fmla="*/ 59 h 185"/>
              <a:gd name="T56" fmla="*/ 139 w 190"/>
              <a:gd name="T57" fmla="*/ 34 h 185"/>
              <a:gd name="T58" fmla="*/ 139 w 190"/>
              <a:gd name="T59" fmla="*/ 59 h 185"/>
              <a:gd name="T60" fmla="*/ 143 w 190"/>
              <a:gd name="T61" fmla="*/ 46 h 185"/>
              <a:gd name="T62" fmla="*/ 135 w 190"/>
              <a:gd name="T63" fmla="*/ 46 h 185"/>
              <a:gd name="T64" fmla="*/ 101 w 190"/>
              <a:gd name="T65" fmla="*/ 88 h 185"/>
              <a:gd name="T66" fmla="*/ 101 w 190"/>
              <a:gd name="T67" fmla="*/ 80 h 185"/>
              <a:gd name="T68" fmla="*/ 101 w 190"/>
              <a:gd name="T69" fmla="*/ 88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0" h="185">
                <a:moveTo>
                  <a:pt x="32" y="104"/>
                </a:moveTo>
                <a:cubicBezTo>
                  <a:pt x="0" y="185"/>
                  <a:pt x="0" y="185"/>
                  <a:pt x="0" y="185"/>
                </a:cubicBezTo>
                <a:cubicBezTo>
                  <a:pt x="82" y="153"/>
                  <a:pt x="82" y="153"/>
                  <a:pt x="82" y="153"/>
                </a:cubicBezTo>
                <a:cubicBezTo>
                  <a:pt x="80" y="153"/>
                  <a:pt x="79" y="153"/>
                  <a:pt x="77" y="153"/>
                </a:cubicBezTo>
                <a:cubicBezTo>
                  <a:pt x="52" y="153"/>
                  <a:pt x="29" y="129"/>
                  <a:pt x="32" y="104"/>
                </a:cubicBezTo>
                <a:close/>
                <a:moveTo>
                  <a:pt x="15" y="170"/>
                </a:moveTo>
                <a:cubicBezTo>
                  <a:pt x="30" y="132"/>
                  <a:pt x="30" y="132"/>
                  <a:pt x="30" y="132"/>
                </a:cubicBezTo>
                <a:cubicBezTo>
                  <a:pt x="32" y="136"/>
                  <a:pt x="35" y="140"/>
                  <a:pt x="38" y="143"/>
                </a:cubicBezTo>
                <a:cubicBezTo>
                  <a:pt x="42" y="148"/>
                  <a:pt x="47" y="152"/>
                  <a:pt x="53" y="155"/>
                </a:cubicBezTo>
                <a:lnTo>
                  <a:pt x="15" y="170"/>
                </a:lnTo>
                <a:close/>
                <a:moveTo>
                  <a:pt x="113" y="101"/>
                </a:moveTo>
                <a:cubicBezTo>
                  <a:pt x="116" y="101"/>
                  <a:pt x="118" y="99"/>
                  <a:pt x="118" y="97"/>
                </a:cubicBezTo>
                <a:cubicBezTo>
                  <a:pt x="118" y="95"/>
                  <a:pt x="116" y="93"/>
                  <a:pt x="113" y="93"/>
                </a:cubicBezTo>
                <a:cubicBezTo>
                  <a:pt x="111" y="93"/>
                  <a:pt x="109" y="95"/>
                  <a:pt x="109" y="97"/>
                </a:cubicBezTo>
                <a:cubicBezTo>
                  <a:pt x="109" y="99"/>
                  <a:pt x="111" y="101"/>
                  <a:pt x="113" y="101"/>
                </a:cubicBezTo>
                <a:close/>
                <a:moveTo>
                  <a:pt x="184" y="1"/>
                </a:moveTo>
                <a:cubicBezTo>
                  <a:pt x="183" y="0"/>
                  <a:pt x="180" y="0"/>
                  <a:pt x="177" y="0"/>
                </a:cubicBezTo>
                <a:cubicBezTo>
                  <a:pt x="159" y="0"/>
                  <a:pt x="113" y="13"/>
                  <a:pt x="88" y="38"/>
                </a:cubicBezTo>
                <a:cubicBezTo>
                  <a:pt x="82" y="44"/>
                  <a:pt x="62" y="62"/>
                  <a:pt x="58" y="68"/>
                </a:cubicBezTo>
                <a:cubicBezTo>
                  <a:pt x="43" y="72"/>
                  <a:pt x="22" y="80"/>
                  <a:pt x="10" y="91"/>
                </a:cubicBezTo>
                <a:cubicBezTo>
                  <a:pt x="10" y="91"/>
                  <a:pt x="25" y="91"/>
                  <a:pt x="42" y="103"/>
                </a:cubicBezTo>
                <a:cubicBezTo>
                  <a:pt x="40" y="113"/>
                  <a:pt x="43" y="124"/>
                  <a:pt x="52" y="133"/>
                </a:cubicBezTo>
                <a:cubicBezTo>
                  <a:pt x="59" y="140"/>
                  <a:pt x="67" y="144"/>
                  <a:pt x="75" y="144"/>
                </a:cubicBezTo>
                <a:cubicBezTo>
                  <a:pt x="78" y="144"/>
                  <a:pt x="80" y="143"/>
                  <a:pt x="82" y="143"/>
                </a:cubicBezTo>
                <a:cubicBezTo>
                  <a:pt x="94" y="160"/>
                  <a:pt x="94" y="175"/>
                  <a:pt x="94" y="175"/>
                </a:cubicBezTo>
                <a:cubicBezTo>
                  <a:pt x="105" y="163"/>
                  <a:pt x="113" y="142"/>
                  <a:pt x="117" y="127"/>
                </a:cubicBezTo>
                <a:cubicBezTo>
                  <a:pt x="124" y="123"/>
                  <a:pt x="141" y="103"/>
                  <a:pt x="147" y="97"/>
                </a:cubicBezTo>
                <a:cubicBezTo>
                  <a:pt x="177" y="68"/>
                  <a:pt x="190" y="7"/>
                  <a:pt x="184" y="1"/>
                </a:cubicBezTo>
                <a:close/>
                <a:moveTo>
                  <a:pt x="109" y="125"/>
                </a:moveTo>
                <a:cubicBezTo>
                  <a:pt x="106" y="136"/>
                  <a:pt x="102" y="147"/>
                  <a:pt x="98" y="155"/>
                </a:cubicBezTo>
                <a:cubicBezTo>
                  <a:pt x="96" y="150"/>
                  <a:pt x="93" y="144"/>
                  <a:pt x="89" y="138"/>
                </a:cubicBezTo>
                <a:cubicBezTo>
                  <a:pt x="88" y="136"/>
                  <a:pt x="85" y="134"/>
                  <a:pt x="82" y="134"/>
                </a:cubicBezTo>
                <a:cubicBezTo>
                  <a:pt x="82" y="134"/>
                  <a:pt x="81" y="134"/>
                  <a:pt x="80" y="135"/>
                </a:cubicBezTo>
                <a:cubicBezTo>
                  <a:pt x="79" y="135"/>
                  <a:pt x="77" y="135"/>
                  <a:pt x="75" y="135"/>
                </a:cubicBezTo>
                <a:cubicBezTo>
                  <a:pt x="69" y="135"/>
                  <a:pt x="63" y="132"/>
                  <a:pt x="58" y="127"/>
                </a:cubicBezTo>
                <a:cubicBezTo>
                  <a:pt x="51" y="121"/>
                  <a:pt x="48" y="113"/>
                  <a:pt x="50" y="105"/>
                </a:cubicBezTo>
                <a:cubicBezTo>
                  <a:pt x="51" y="101"/>
                  <a:pt x="50" y="98"/>
                  <a:pt x="47" y="96"/>
                </a:cubicBezTo>
                <a:cubicBezTo>
                  <a:pt x="41" y="92"/>
                  <a:pt x="35" y="89"/>
                  <a:pt x="30" y="87"/>
                </a:cubicBezTo>
                <a:cubicBezTo>
                  <a:pt x="38" y="83"/>
                  <a:pt x="49" y="79"/>
                  <a:pt x="60" y="76"/>
                </a:cubicBezTo>
                <a:cubicBezTo>
                  <a:pt x="60" y="76"/>
                  <a:pt x="60" y="76"/>
                  <a:pt x="61" y="75"/>
                </a:cubicBezTo>
                <a:cubicBezTo>
                  <a:pt x="110" y="124"/>
                  <a:pt x="110" y="124"/>
                  <a:pt x="110" y="124"/>
                </a:cubicBezTo>
                <a:cubicBezTo>
                  <a:pt x="110" y="125"/>
                  <a:pt x="109" y="125"/>
                  <a:pt x="109" y="125"/>
                </a:cubicBezTo>
                <a:close/>
                <a:moveTo>
                  <a:pt x="141" y="91"/>
                </a:moveTo>
                <a:cubicBezTo>
                  <a:pt x="140" y="93"/>
                  <a:pt x="137" y="96"/>
                  <a:pt x="134" y="99"/>
                </a:cubicBezTo>
                <a:cubicBezTo>
                  <a:pt x="129" y="105"/>
                  <a:pt x="120" y="113"/>
                  <a:pt x="115" y="118"/>
                </a:cubicBezTo>
                <a:cubicBezTo>
                  <a:pt x="67" y="70"/>
                  <a:pt x="67" y="70"/>
                  <a:pt x="67" y="70"/>
                </a:cubicBezTo>
                <a:cubicBezTo>
                  <a:pt x="72" y="65"/>
                  <a:pt x="80" y="56"/>
                  <a:pt x="86" y="51"/>
                </a:cubicBezTo>
                <a:cubicBezTo>
                  <a:pt x="89" y="48"/>
                  <a:pt x="92" y="45"/>
                  <a:pt x="94" y="44"/>
                </a:cubicBezTo>
                <a:cubicBezTo>
                  <a:pt x="116" y="21"/>
                  <a:pt x="160" y="8"/>
                  <a:pt x="177" y="8"/>
                </a:cubicBezTo>
                <a:cubicBezTo>
                  <a:pt x="177" y="22"/>
                  <a:pt x="165" y="68"/>
                  <a:pt x="141" y="91"/>
                </a:cubicBezTo>
                <a:close/>
                <a:moveTo>
                  <a:pt x="88" y="67"/>
                </a:moveTo>
                <a:cubicBezTo>
                  <a:pt x="86" y="67"/>
                  <a:pt x="84" y="69"/>
                  <a:pt x="84" y="72"/>
                </a:cubicBezTo>
                <a:cubicBezTo>
                  <a:pt x="84" y="74"/>
                  <a:pt x="86" y="76"/>
                  <a:pt x="88" y="76"/>
                </a:cubicBezTo>
                <a:cubicBezTo>
                  <a:pt x="90" y="76"/>
                  <a:pt x="92" y="74"/>
                  <a:pt x="92" y="72"/>
                </a:cubicBezTo>
                <a:cubicBezTo>
                  <a:pt x="92" y="69"/>
                  <a:pt x="90" y="67"/>
                  <a:pt x="88" y="67"/>
                </a:cubicBezTo>
                <a:close/>
                <a:moveTo>
                  <a:pt x="139" y="59"/>
                </a:moveTo>
                <a:cubicBezTo>
                  <a:pt x="146" y="59"/>
                  <a:pt x="151" y="53"/>
                  <a:pt x="151" y="46"/>
                </a:cubicBezTo>
                <a:cubicBezTo>
                  <a:pt x="151" y="39"/>
                  <a:pt x="146" y="34"/>
                  <a:pt x="139" y="34"/>
                </a:cubicBezTo>
                <a:cubicBezTo>
                  <a:pt x="132" y="34"/>
                  <a:pt x="126" y="39"/>
                  <a:pt x="126" y="46"/>
                </a:cubicBezTo>
                <a:cubicBezTo>
                  <a:pt x="126" y="53"/>
                  <a:pt x="132" y="59"/>
                  <a:pt x="139" y="59"/>
                </a:cubicBezTo>
                <a:close/>
                <a:moveTo>
                  <a:pt x="139" y="42"/>
                </a:moveTo>
                <a:cubicBezTo>
                  <a:pt x="141" y="42"/>
                  <a:pt x="143" y="44"/>
                  <a:pt x="143" y="46"/>
                </a:cubicBezTo>
                <a:cubicBezTo>
                  <a:pt x="143" y="49"/>
                  <a:pt x="141" y="50"/>
                  <a:pt x="139" y="50"/>
                </a:cubicBezTo>
                <a:cubicBezTo>
                  <a:pt x="136" y="50"/>
                  <a:pt x="135" y="49"/>
                  <a:pt x="135" y="46"/>
                </a:cubicBezTo>
                <a:cubicBezTo>
                  <a:pt x="135" y="44"/>
                  <a:pt x="136" y="42"/>
                  <a:pt x="139" y="42"/>
                </a:cubicBezTo>
                <a:close/>
                <a:moveTo>
                  <a:pt x="101" y="88"/>
                </a:moveTo>
                <a:cubicBezTo>
                  <a:pt x="103" y="88"/>
                  <a:pt x="105" y="87"/>
                  <a:pt x="105" y="84"/>
                </a:cubicBezTo>
                <a:cubicBezTo>
                  <a:pt x="105" y="82"/>
                  <a:pt x="103" y="80"/>
                  <a:pt x="101" y="80"/>
                </a:cubicBezTo>
                <a:cubicBezTo>
                  <a:pt x="98" y="80"/>
                  <a:pt x="97" y="82"/>
                  <a:pt x="97" y="84"/>
                </a:cubicBezTo>
                <a:cubicBezTo>
                  <a:pt x="97" y="87"/>
                  <a:pt x="98" y="88"/>
                  <a:pt x="101" y="88"/>
                </a:cubicBezTo>
                <a:close/>
              </a:path>
            </a:pathLst>
          </a:custGeom>
          <a:solidFill>
            <a:schemeClr val="tx1"/>
          </a:solidFill>
          <a:ln>
            <a:noFill/>
          </a:ln>
        </p:spPr>
        <p:txBody>
          <a:bodyPr vert="horz" wrap="square" lIns="68580" tIns="34291" rIns="68580" bIns="34291" numCol="1" anchor="t" anchorCtr="0" compatLnSpc="1">
            <a:prstTxWarp prst="textNoShape">
              <a:avLst/>
            </a:prstTxWarp>
          </a:bodyPr>
          <a:lstStyle/>
          <a:p>
            <a:endParaRPr lang="en-US" sz="1351"/>
          </a:p>
        </p:txBody>
      </p:sp>
    </p:spTree>
    <p:extLst>
      <p:ext uri="{BB962C8B-B14F-4D97-AF65-F5344CB8AC3E}">
        <p14:creationId xmlns:p14="http://schemas.microsoft.com/office/powerpoint/2010/main" val="380702543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1600" dirty="0"/>
              <a:t>Who we are</a:t>
            </a:r>
          </a:p>
        </p:txBody>
      </p:sp>
      <p:sp>
        <p:nvSpPr>
          <p:cNvPr id="4" name="Slide Number Placeholder 3"/>
          <p:cNvSpPr>
            <a:spLocks noGrp="1"/>
          </p:cNvSpPr>
          <p:nvPr>
            <p:ph type="sldNum" sz="quarter" idx="12"/>
          </p:nvPr>
        </p:nvSpPr>
        <p:spPr/>
        <p:txBody>
          <a:bodyPr/>
          <a:lstStyle/>
          <a:p>
            <a:fld id="{D60D1EDE-7116-2443-9BDD-368CE5B37660}" type="slidenum">
              <a:rPr lang="en-US" smtClean="0"/>
              <a:t>2</a:t>
            </a:fld>
            <a:endParaRPr lang="en-US" dirty="0"/>
          </a:p>
        </p:txBody>
      </p:sp>
      <p:sp>
        <p:nvSpPr>
          <p:cNvPr id="20" name="TextBox 19"/>
          <p:cNvSpPr txBox="1"/>
          <p:nvPr/>
        </p:nvSpPr>
        <p:spPr>
          <a:xfrm>
            <a:off x="279747" y="1104508"/>
            <a:ext cx="6179255" cy="2862322"/>
          </a:xfrm>
          <a:prstGeom prst="rect">
            <a:avLst/>
          </a:prstGeom>
          <a:noFill/>
        </p:spPr>
        <p:txBody>
          <a:bodyPr wrap="square" rtlCol="0">
            <a:spAutoFit/>
          </a:bodyPr>
          <a:lstStyle/>
          <a:p>
            <a:pPr marL="285750" indent="-285750">
              <a:buFont typeface="Arial" panose="020B0604020202020204" pitchFamily="34" charset="0"/>
              <a:buChar char="•"/>
            </a:pPr>
            <a:r>
              <a:rPr lang="en-US" sz="1600" dirty="0"/>
              <a:t>We are a team of individuals who are passionate about technology.</a:t>
            </a:r>
          </a:p>
          <a:p>
            <a:endParaRPr lang="en-US" sz="1600" dirty="0"/>
          </a:p>
          <a:p>
            <a:pPr marL="285750" indent="-285750">
              <a:buFont typeface="Arial" panose="020B0604020202020204" pitchFamily="34" charset="0"/>
              <a:buChar char="•"/>
            </a:pPr>
            <a:r>
              <a:rPr lang="en-US" sz="1600" dirty="0"/>
              <a:t>We leverage our rich experience in emerging technologies to deliver innovative solutions that accelerate our clients’ Digital Transformation initiatives.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We have always considered our Client as partner in its growth. We partner with clients to create and support innovative solutions; that help businesses become a lasting success in the marketplace.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latin typeface="Calibri Light" panose="020F0302020204030204" pitchFamily="34" charset="0"/>
            </a:endParaRPr>
          </a:p>
        </p:txBody>
      </p:sp>
    </p:spTree>
    <p:extLst>
      <p:ext uri="{BB962C8B-B14F-4D97-AF65-F5344CB8AC3E}">
        <p14:creationId xmlns:p14="http://schemas.microsoft.com/office/powerpoint/2010/main" val="402703673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1600" dirty="0"/>
              <a:t>How We Differentiate</a:t>
            </a:r>
          </a:p>
        </p:txBody>
      </p:sp>
      <p:sp>
        <p:nvSpPr>
          <p:cNvPr id="4" name="Slide Number Placeholder 3"/>
          <p:cNvSpPr>
            <a:spLocks noGrp="1"/>
          </p:cNvSpPr>
          <p:nvPr>
            <p:ph type="sldNum" sz="quarter" idx="12"/>
          </p:nvPr>
        </p:nvSpPr>
        <p:spPr/>
        <p:txBody>
          <a:bodyPr/>
          <a:lstStyle/>
          <a:p>
            <a:fld id="{D60D1EDE-7116-2443-9BDD-368CE5B37660}" type="slidenum">
              <a:rPr lang="en-US" smtClean="0"/>
              <a:t>3</a:t>
            </a:fld>
            <a:endParaRPr lang="en-US" dirty="0"/>
          </a:p>
        </p:txBody>
      </p:sp>
      <p:sp>
        <p:nvSpPr>
          <p:cNvPr id="5" name="TextBox 4">
            <a:extLst>
              <a:ext uri="{FF2B5EF4-FFF2-40B4-BE49-F238E27FC236}">
                <a16:creationId xmlns:a16="http://schemas.microsoft.com/office/drawing/2014/main" id="{58283A1D-14EE-453A-9DA5-4B3C1B4BBF66}"/>
              </a:ext>
            </a:extLst>
          </p:cNvPr>
          <p:cNvSpPr txBox="1"/>
          <p:nvPr/>
        </p:nvSpPr>
        <p:spPr>
          <a:xfrm>
            <a:off x="807000" y="1796189"/>
            <a:ext cx="2082547" cy="647729"/>
          </a:xfrm>
          <a:prstGeom prst="rect">
            <a:avLst/>
          </a:prstGeom>
          <a:noFill/>
        </p:spPr>
        <p:txBody>
          <a:bodyPr wrap="square" lIns="0" numCol="1" spcCol="457200" rtlCol="0">
            <a:noAutofit/>
          </a:bodyPr>
          <a:lstStyle>
            <a:defPPr>
              <a:defRPr lang="en-US"/>
            </a:defPPr>
            <a:lvl1pPr>
              <a:buClr>
                <a:schemeClr val="accent2"/>
              </a:buClr>
              <a:defRPr sz="1100"/>
            </a:lvl1pPr>
          </a:lstStyle>
          <a:p>
            <a:pPr algn="just"/>
            <a:r>
              <a:rPr lang="en-US" dirty="0"/>
              <a:t>We work very transparently with customer, our team members are also trained and sensitized in handling Customer IP.</a:t>
            </a:r>
          </a:p>
        </p:txBody>
      </p:sp>
      <p:sp>
        <p:nvSpPr>
          <p:cNvPr id="7" name="TextBox 6">
            <a:extLst>
              <a:ext uri="{FF2B5EF4-FFF2-40B4-BE49-F238E27FC236}">
                <a16:creationId xmlns:a16="http://schemas.microsoft.com/office/drawing/2014/main" id="{3F98F68A-9FCD-4545-89BD-57D198C4D033}"/>
              </a:ext>
            </a:extLst>
          </p:cNvPr>
          <p:cNvSpPr txBox="1"/>
          <p:nvPr/>
        </p:nvSpPr>
        <p:spPr>
          <a:xfrm>
            <a:off x="1598631" y="1260539"/>
            <a:ext cx="1290919" cy="255757"/>
          </a:xfrm>
          <a:prstGeom prst="rect">
            <a:avLst/>
          </a:prstGeom>
          <a:noFill/>
        </p:spPr>
        <p:txBody>
          <a:bodyPr wrap="square" lIns="0" numCol="1" spcCol="457200" rtlCol="0">
            <a:noAutofit/>
          </a:bodyPr>
          <a:lstStyle/>
          <a:p>
            <a:pPr>
              <a:buClr>
                <a:schemeClr val="accent2"/>
              </a:buClr>
            </a:pPr>
            <a:r>
              <a:rPr lang="en-US" sz="1100" b="1" dirty="0">
                <a:latin typeface="Raleway" panose="020B0003030101060003" pitchFamily="34" charset="0"/>
              </a:rPr>
              <a:t>IPR Protection</a:t>
            </a:r>
          </a:p>
        </p:txBody>
      </p:sp>
      <p:grpSp>
        <p:nvGrpSpPr>
          <p:cNvPr id="2" name="Group 1">
            <a:extLst>
              <a:ext uri="{FF2B5EF4-FFF2-40B4-BE49-F238E27FC236}">
                <a16:creationId xmlns:a16="http://schemas.microsoft.com/office/drawing/2014/main" id="{549E636F-4253-4FE3-AB8B-AB9F00968C2B}"/>
              </a:ext>
            </a:extLst>
          </p:cNvPr>
          <p:cNvGrpSpPr/>
          <p:nvPr/>
        </p:nvGrpSpPr>
        <p:grpSpPr>
          <a:xfrm>
            <a:off x="4016453" y="1071614"/>
            <a:ext cx="630264" cy="630264"/>
            <a:chOff x="807000" y="1073285"/>
            <a:chExt cx="630264" cy="630264"/>
          </a:xfrm>
        </p:grpSpPr>
        <p:sp>
          <p:nvSpPr>
            <p:cNvPr id="6" name="Oval 5">
              <a:extLst>
                <a:ext uri="{FF2B5EF4-FFF2-40B4-BE49-F238E27FC236}">
                  <a16:creationId xmlns:a16="http://schemas.microsoft.com/office/drawing/2014/main" id="{0DB0E48C-FECF-49A5-ACAA-8707D5CC749A}"/>
                </a:ext>
              </a:extLst>
            </p:cNvPr>
            <p:cNvSpPr/>
            <p:nvPr/>
          </p:nvSpPr>
          <p:spPr>
            <a:xfrm>
              <a:off x="807000" y="1073285"/>
              <a:ext cx="630264" cy="630264"/>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reeform 63">
              <a:extLst>
                <a:ext uri="{FF2B5EF4-FFF2-40B4-BE49-F238E27FC236}">
                  <a16:creationId xmlns:a16="http://schemas.microsoft.com/office/drawing/2014/main" id="{ECABC018-74E2-444E-A1C5-9104E483CB04}"/>
                </a:ext>
              </a:extLst>
            </p:cNvPr>
            <p:cNvSpPr>
              <a:spLocks noEditPoints="1"/>
            </p:cNvSpPr>
            <p:nvPr/>
          </p:nvSpPr>
          <p:spPr bwMode="auto">
            <a:xfrm>
              <a:off x="980637" y="1246923"/>
              <a:ext cx="282989" cy="282989"/>
            </a:xfrm>
            <a:custGeom>
              <a:avLst/>
              <a:gdLst>
                <a:gd name="T0" fmla="*/ 34 w 185"/>
                <a:gd name="T1" fmla="*/ 59 h 185"/>
                <a:gd name="T2" fmla="*/ 41 w 185"/>
                <a:gd name="T3" fmla="*/ 63 h 185"/>
                <a:gd name="T4" fmla="*/ 63 w 185"/>
                <a:gd name="T5" fmla="*/ 143 h 185"/>
                <a:gd name="T6" fmla="*/ 59 w 185"/>
                <a:gd name="T7" fmla="*/ 151 h 185"/>
                <a:gd name="T8" fmla="*/ 63 w 185"/>
                <a:gd name="T9" fmla="*/ 143 h 185"/>
                <a:gd name="T10" fmla="*/ 57 w 185"/>
                <a:gd name="T11" fmla="*/ 40 h 185"/>
                <a:gd name="T12" fmla="*/ 64 w 185"/>
                <a:gd name="T13" fmla="*/ 35 h 185"/>
                <a:gd name="T14" fmla="*/ 122 w 185"/>
                <a:gd name="T15" fmla="*/ 41 h 185"/>
                <a:gd name="T16" fmla="*/ 126 w 185"/>
                <a:gd name="T17" fmla="*/ 34 h 185"/>
                <a:gd name="T18" fmla="*/ 122 w 185"/>
                <a:gd name="T19" fmla="*/ 41 h 185"/>
                <a:gd name="T20" fmla="*/ 34 w 185"/>
                <a:gd name="T21" fmla="*/ 126 h 185"/>
                <a:gd name="T22" fmla="*/ 41 w 185"/>
                <a:gd name="T23" fmla="*/ 122 h 185"/>
                <a:gd name="T24" fmla="*/ 29 w 185"/>
                <a:gd name="T25" fmla="*/ 88 h 185"/>
                <a:gd name="T26" fmla="*/ 29 w 185"/>
                <a:gd name="T27" fmla="*/ 97 h 185"/>
                <a:gd name="T28" fmla="*/ 29 w 185"/>
                <a:gd name="T29" fmla="*/ 88 h 185"/>
                <a:gd name="T30" fmla="*/ 144 w 185"/>
                <a:gd name="T31" fmla="*/ 122 h 185"/>
                <a:gd name="T32" fmla="*/ 151 w 185"/>
                <a:gd name="T33" fmla="*/ 126 h 185"/>
                <a:gd name="T34" fmla="*/ 145 w 185"/>
                <a:gd name="T35" fmla="*/ 57 h 185"/>
                <a:gd name="T36" fmla="*/ 149 w 185"/>
                <a:gd name="T37" fmla="*/ 64 h 185"/>
                <a:gd name="T38" fmla="*/ 145 w 185"/>
                <a:gd name="T39" fmla="*/ 57 h 185"/>
                <a:gd name="T40" fmla="*/ 151 w 185"/>
                <a:gd name="T41" fmla="*/ 92 h 185"/>
                <a:gd name="T42" fmla="*/ 160 w 185"/>
                <a:gd name="T43" fmla="*/ 92 h 185"/>
                <a:gd name="T44" fmla="*/ 92 w 185"/>
                <a:gd name="T45" fmla="*/ 0 h 185"/>
                <a:gd name="T46" fmla="*/ 92 w 185"/>
                <a:gd name="T47" fmla="*/ 185 h 185"/>
                <a:gd name="T48" fmla="*/ 92 w 185"/>
                <a:gd name="T49" fmla="*/ 0 h 185"/>
                <a:gd name="T50" fmla="*/ 8 w 185"/>
                <a:gd name="T51" fmla="*/ 92 h 185"/>
                <a:gd name="T52" fmla="*/ 177 w 185"/>
                <a:gd name="T53" fmla="*/ 92 h 185"/>
                <a:gd name="T54" fmla="*/ 130 w 185"/>
                <a:gd name="T55" fmla="*/ 88 h 185"/>
                <a:gd name="T56" fmla="*/ 97 w 185"/>
                <a:gd name="T57" fmla="*/ 76 h 185"/>
                <a:gd name="T58" fmla="*/ 92 w 185"/>
                <a:gd name="T59" fmla="*/ 25 h 185"/>
                <a:gd name="T60" fmla="*/ 88 w 185"/>
                <a:gd name="T61" fmla="*/ 76 h 185"/>
                <a:gd name="T62" fmla="*/ 92 w 185"/>
                <a:gd name="T63" fmla="*/ 109 h 185"/>
                <a:gd name="T64" fmla="*/ 130 w 185"/>
                <a:gd name="T65" fmla="*/ 97 h 185"/>
                <a:gd name="T66" fmla="*/ 130 w 185"/>
                <a:gd name="T67" fmla="*/ 88 h 185"/>
                <a:gd name="T68" fmla="*/ 84 w 185"/>
                <a:gd name="T69" fmla="*/ 92 h 185"/>
                <a:gd name="T70" fmla="*/ 101 w 185"/>
                <a:gd name="T71" fmla="*/ 92 h 185"/>
                <a:gd name="T72" fmla="*/ 122 w 185"/>
                <a:gd name="T73" fmla="*/ 143 h 185"/>
                <a:gd name="T74" fmla="*/ 126 w 185"/>
                <a:gd name="T75" fmla="*/ 151 h 185"/>
                <a:gd name="T76" fmla="*/ 122 w 185"/>
                <a:gd name="T77" fmla="*/ 143 h 185"/>
                <a:gd name="T78" fmla="*/ 88 w 185"/>
                <a:gd name="T79" fmla="*/ 156 h 185"/>
                <a:gd name="T80" fmla="*/ 97 w 185"/>
                <a:gd name="T81" fmla="*/ 156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5" h="185">
                  <a:moveTo>
                    <a:pt x="40" y="57"/>
                  </a:moveTo>
                  <a:cubicBezTo>
                    <a:pt x="38" y="56"/>
                    <a:pt x="35" y="57"/>
                    <a:pt x="34" y="59"/>
                  </a:cubicBezTo>
                  <a:cubicBezTo>
                    <a:pt x="33" y="61"/>
                    <a:pt x="33" y="63"/>
                    <a:pt x="35" y="64"/>
                  </a:cubicBezTo>
                  <a:cubicBezTo>
                    <a:pt x="37" y="66"/>
                    <a:pt x="40" y="65"/>
                    <a:pt x="41" y="63"/>
                  </a:cubicBezTo>
                  <a:cubicBezTo>
                    <a:pt x="42" y="61"/>
                    <a:pt x="42" y="58"/>
                    <a:pt x="40" y="57"/>
                  </a:cubicBezTo>
                  <a:close/>
                  <a:moveTo>
                    <a:pt x="63" y="143"/>
                  </a:moveTo>
                  <a:cubicBezTo>
                    <a:pt x="61" y="142"/>
                    <a:pt x="58" y="143"/>
                    <a:pt x="57" y="145"/>
                  </a:cubicBezTo>
                  <a:cubicBezTo>
                    <a:pt x="56" y="147"/>
                    <a:pt x="57" y="150"/>
                    <a:pt x="59" y="151"/>
                  </a:cubicBezTo>
                  <a:cubicBezTo>
                    <a:pt x="61" y="152"/>
                    <a:pt x="63" y="151"/>
                    <a:pt x="64" y="149"/>
                  </a:cubicBezTo>
                  <a:cubicBezTo>
                    <a:pt x="66" y="147"/>
                    <a:pt x="65" y="145"/>
                    <a:pt x="63" y="143"/>
                  </a:cubicBezTo>
                  <a:close/>
                  <a:moveTo>
                    <a:pt x="59" y="34"/>
                  </a:moveTo>
                  <a:cubicBezTo>
                    <a:pt x="57" y="35"/>
                    <a:pt x="56" y="38"/>
                    <a:pt x="57" y="40"/>
                  </a:cubicBezTo>
                  <a:cubicBezTo>
                    <a:pt x="58" y="42"/>
                    <a:pt x="61" y="42"/>
                    <a:pt x="63" y="41"/>
                  </a:cubicBezTo>
                  <a:cubicBezTo>
                    <a:pt x="65" y="40"/>
                    <a:pt x="66" y="37"/>
                    <a:pt x="64" y="35"/>
                  </a:cubicBezTo>
                  <a:cubicBezTo>
                    <a:pt x="63" y="33"/>
                    <a:pt x="61" y="33"/>
                    <a:pt x="59" y="34"/>
                  </a:cubicBezTo>
                  <a:close/>
                  <a:moveTo>
                    <a:pt x="122" y="41"/>
                  </a:moveTo>
                  <a:cubicBezTo>
                    <a:pt x="124" y="42"/>
                    <a:pt x="127" y="42"/>
                    <a:pt x="128" y="40"/>
                  </a:cubicBezTo>
                  <a:cubicBezTo>
                    <a:pt x="129" y="38"/>
                    <a:pt x="128" y="35"/>
                    <a:pt x="126" y="34"/>
                  </a:cubicBezTo>
                  <a:cubicBezTo>
                    <a:pt x="124" y="33"/>
                    <a:pt x="122" y="33"/>
                    <a:pt x="120" y="35"/>
                  </a:cubicBezTo>
                  <a:cubicBezTo>
                    <a:pt x="119" y="37"/>
                    <a:pt x="120" y="40"/>
                    <a:pt x="122" y="41"/>
                  </a:cubicBezTo>
                  <a:close/>
                  <a:moveTo>
                    <a:pt x="35" y="120"/>
                  </a:moveTo>
                  <a:cubicBezTo>
                    <a:pt x="33" y="121"/>
                    <a:pt x="33" y="124"/>
                    <a:pt x="34" y="126"/>
                  </a:cubicBezTo>
                  <a:cubicBezTo>
                    <a:pt x="35" y="128"/>
                    <a:pt x="38" y="129"/>
                    <a:pt x="40" y="128"/>
                  </a:cubicBezTo>
                  <a:cubicBezTo>
                    <a:pt x="42" y="126"/>
                    <a:pt x="42" y="124"/>
                    <a:pt x="41" y="122"/>
                  </a:cubicBezTo>
                  <a:cubicBezTo>
                    <a:pt x="40" y="120"/>
                    <a:pt x="37" y="119"/>
                    <a:pt x="35" y="120"/>
                  </a:cubicBezTo>
                  <a:close/>
                  <a:moveTo>
                    <a:pt x="29" y="88"/>
                  </a:moveTo>
                  <a:cubicBezTo>
                    <a:pt x="27" y="88"/>
                    <a:pt x="25" y="90"/>
                    <a:pt x="25" y="92"/>
                  </a:cubicBezTo>
                  <a:cubicBezTo>
                    <a:pt x="25" y="95"/>
                    <a:pt x="27" y="97"/>
                    <a:pt x="29" y="97"/>
                  </a:cubicBezTo>
                  <a:cubicBezTo>
                    <a:pt x="31" y="97"/>
                    <a:pt x="33" y="95"/>
                    <a:pt x="33" y="92"/>
                  </a:cubicBezTo>
                  <a:cubicBezTo>
                    <a:pt x="33" y="90"/>
                    <a:pt x="31" y="88"/>
                    <a:pt x="29" y="88"/>
                  </a:cubicBezTo>
                  <a:close/>
                  <a:moveTo>
                    <a:pt x="149" y="120"/>
                  </a:moveTo>
                  <a:cubicBezTo>
                    <a:pt x="147" y="119"/>
                    <a:pt x="145" y="120"/>
                    <a:pt x="144" y="122"/>
                  </a:cubicBezTo>
                  <a:cubicBezTo>
                    <a:pt x="142" y="124"/>
                    <a:pt x="143" y="126"/>
                    <a:pt x="145" y="128"/>
                  </a:cubicBezTo>
                  <a:cubicBezTo>
                    <a:pt x="147" y="129"/>
                    <a:pt x="150" y="128"/>
                    <a:pt x="151" y="126"/>
                  </a:cubicBezTo>
                  <a:cubicBezTo>
                    <a:pt x="152" y="124"/>
                    <a:pt x="151" y="121"/>
                    <a:pt x="149" y="120"/>
                  </a:cubicBezTo>
                  <a:close/>
                  <a:moveTo>
                    <a:pt x="145" y="57"/>
                  </a:moveTo>
                  <a:cubicBezTo>
                    <a:pt x="143" y="58"/>
                    <a:pt x="142" y="61"/>
                    <a:pt x="144" y="63"/>
                  </a:cubicBezTo>
                  <a:cubicBezTo>
                    <a:pt x="145" y="65"/>
                    <a:pt x="147" y="66"/>
                    <a:pt x="149" y="64"/>
                  </a:cubicBezTo>
                  <a:cubicBezTo>
                    <a:pt x="151" y="63"/>
                    <a:pt x="152" y="61"/>
                    <a:pt x="151" y="59"/>
                  </a:cubicBezTo>
                  <a:cubicBezTo>
                    <a:pt x="150" y="57"/>
                    <a:pt x="147" y="56"/>
                    <a:pt x="145" y="57"/>
                  </a:cubicBezTo>
                  <a:close/>
                  <a:moveTo>
                    <a:pt x="156" y="88"/>
                  </a:moveTo>
                  <a:cubicBezTo>
                    <a:pt x="153" y="88"/>
                    <a:pt x="151" y="90"/>
                    <a:pt x="151" y="92"/>
                  </a:cubicBezTo>
                  <a:cubicBezTo>
                    <a:pt x="151" y="95"/>
                    <a:pt x="153" y="97"/>
                    <a:pt x="156" y="97"/>
                  </a:cubicBezTo>
                  <a:cubicBezTo>
                    <a:pt x="158" y="97"/>
                    <a:pt x="160" y="95"/>
                    <a:pt x="160" y="92"/>
                  </a:cubicBezTo>
                  <a:cubicBezTo>
                    <a:pt x="160" y="90"/>
                    <a:pt x="158" y="88"/>
                    <a:pt x="156" y="88"/>
                  </a:cubicBezTo>
                  <a:close/>
                  <a:moveTo>
                    <a:pt x="92" y="0"/>
                  </a:moveTo>
                  <a:cubicBezTo>
                    <a:pt x="41" y="0"/>
                    <a:pt x="0" y="41"/>
                    <a:pt x="0" y="92"/>
                  </a:cubicBezTo>
                  <a:cubicBezTo>
                    <a:pt x="0" y="144"/>
                    <a:pt x="41" y="185"/>
                    <a:pt x="92" y="185"/>
                  </a:cubicBezTo>
                  <a:cubicBezTo>
                    <a:pt x="144" y="185"/>
                    <a:pt x="185" y="144"/>
                    <a:pt x="185" y="92"/>
                  </a:cubicBezTo>
                  <a:cubicBezTo>
                    <a:pt x="185" y="41"/>
                    <a:pt x="144" y="0"/>
                    <a:pt x="92" y="0"/>
                  </a:cubicBezTo>
                  <a:close/>
                  <a:moveTo>
                    <a:pt x="92" y="177"/>
                  </a:moveTo>
                  <a:cubicBezTo>
                    <a:pt x="46" y="177"/>
                    <a:pt x="8" y="139"/>
                    <a:pt x="8" y="92"/>
                  </a:cubicBezTo>
                  <a:cubicBezTo>
                    <a:pt x="8" y="46"/>
                    <a:pt x="46" y="8"/>
                    <a:pt x="92" y="8"/>
                  </a:cubicBezTo>
                  <a:cubicBezTo>
                    <a:pt x="139" y="8"/>
                    <a:pt x="177" y="46"/>
                    <a:pt x="177" y="92"/>
                  </a:cubicBezTo>
                  <a:cubicBezTo>
                    <a:pt x="177" y="139"/>
                    <a:pt x="139" y="177"/>
                    <a:pt x="92" y="177"/>
                  </a:cubicBezTo>
                  <a:close/>
                  <a:moveTo>
                    <a:pt x="130" y="88"/>
                  </a:moveTo>
                  <a:cubicBezTo>
                    <a:pt x="109" y="88"/>
                    <a:pt x="109" y="88"/>
                    <a:pt x="109" y="88"/>
                  </a:cubicBezTo>
                  <a:cubicBezTo>
                    <a:pt x="107" y="82"/>
                    <a:pt x="103" y="78"/>
                    <a:pt x="97" y="76"/>
                  </a:cubicBezTo>
                  <a:cubicBezTo>
                    <a:pt x="97" y="29"/>
                    <a:pt x="97" y="29"/>
                    <a:pt x="97" y="29"/>
                  </a:cubicBezTo>
                  <a:cubicBezTo>
                    <a:pt x="97" y="27"/>
                    <a:pt x="95" y="25"/>
                    <a:pt x="92" y="25"/>
                  </a:cubicBezTo>
                  <a:cubicBezTo>
                    <a:pt x="90" y="25"/>
                    <a:pt x="88" y="27"/>
                    <a:pt x="88" y="29"/>
                  </a:cubicBezTo>
                  <a:cubicBezTo>
                    <a:pt x="88" y="76"/>
                    <a:pt x="88" y="76"/>
                    <a:pt x="88" y="76"/>
                  </a:cubicBezTo>
                  <a:cubicBezTo>
                    <a:pt x="81" y="78"/>
                    <a:pt x="76" y="84"/>
                    <a:pt x="76" y="92"/>
                  </a:cubicBezTo>
                  <a:cubicBezTo>
                    <a:pt x="76" y="102"/>
                    <a:pt x="83" y="109"/>
                    <a:pt x="92" y="109"/>
                  </a:cubicBezTo>
                  <a:cubicBezTo>
                    <a:pt x="100" y="109"/>
                    <a:pt x="107" y="104"/>
                    <a:pt x="109" y="97"/>
                  </a:cubicBezTo>
                  <a:cubicBezTo>
                    <a:pt x="130" y="97"/>
                    <a:pt x="130" y="97"/>
                    <a:pt x="130" y="97"/>
                  </a:cubicBezTo>
                  <a:cubicBezTo>
                    <a:pt x="133" y="97"/>
                    <a:pt x="135" y="95"/>
                    <a:pt x="135" y="92"/>
                  </a:cubicBezTo>
                  <a:cubicBezTo>
                    <a:pt x="135" y="90"/>
                    <a:pt x="133" y="88"/>
                    <a:pt x="130" y="88"/>
                  </a:cubicBezTo>
                  <a:close/>
                  <a:moveTo>
                    <a:pt x="92" y="101"/>
                  </a:moveTo>
                  <a:cubicBezTo>
                    <a:pt x="88" y="101"/>
                    <a:pt x="84" y="97"/>
                    <a:pt x="84" y="92"/>
                  </a:cubicBezTo>
                  <a:cubicBezTo>
                    <a:pt x="84" y="88"/>
                    <a:pt x="88" y="84"/>
                    <a:pt x="92" y="84"/>
                  </a:cubicBezTo>
                  <a:cubicBezTo>
                    <a:pt x="97" y="84"/>
                    <a:pt x="101" y="88"/>
                    <a:pt x="101" y="92"/>
                  </a:cubicBezTo>
                  <a:cubicBezTo>
                    <a:pt x="101" y="97"/>
                    <a:pt x="97" y="101"/>
                    <a:pt x="92" y="101"/>
                  </a:cubicBezTo>
                  <a:close/>
                  <a:moveTo>
                    <a:pt x="122" y="143"/>
                  </a:moveTo>
                  <a:cubicBezTo>
                    <a:pt x="120" y="145"/>
                    <a:pt x="119" y="147"/>
                    <a:pt x="120" y="149"/>
                  </a:cubicBezTo>
                  <a:cubicBezTo>
                    <a:pt x="122" y="151"/>
                    <a:pt x="124" y="152"/>
                    <a:pt x="126" y="151"/>
                  </a:cubicBezTo>
                  <a:cubicBezTo>
                    <a:pt x="128" y="150"/>
                    <a:pt x="129" y="147"/>
                    <a:pt x="128" y="145"/>
                  </a:cubicBezTo>
                  <a:cubicBezTo>
                    <a:pt x="127" y="143"/>
                    <a:pt x="124" y="142"/>
                    <a:pt x="122" y="143"/>
                  </a:cubicBezTo>
                  <a:close/>
                  <a:moveTo>
                    <a:pt x="92" y="151"/>
                  </a:moveTo>
                  <a:cubicBezTo>
                    <a:pt x="90" y="151"/>
                    <a:pt x="88" y="153"/>
                    <a:pt x="88" y="156"/>
                  </a:cubicBezTo>
                  <a:cubicBezTo>
                    <a:pt x="88" y="158"/>
                    <a:pt x="90" y="160"/>
                    <a:pt x="92" y="160"/>
                  </a:cubicBezTo>
                  <a:cubicBezTo>
                    <a:pt x="95" y="160"/>
                    <a:pt x="97" y="158"/>
                    <a:pt x="97" y="156"/>
                  </a:cubicBezTo>
                  <a:cubicBezTo>
                    <a:pt x="97" y="153"/>
                    <a:pt x="95" y="151"/>
                    <a:pt x="92" y="151"/>
                  </a:cubicBezTo>
                  <a:close/>
                </a:path>
              </a:pathLst>
            </a:custGeom>
            <a:solidFill>
              <a:schemeClr val="bg1"/>
            </a:solidFill>
            <a:ln>
              <a:noFill/>
            </a:ln>
          </p:spPr>
          <p:txBody>
            <a:bodyPr vert="horz" wrap="square" lIns="68580" tIns="34291" rIns="68580" bIns="34291" numCol="1" anchor="t" anchorCtr="0" compatLnSpc="1">
              <a:prstTxWarp prst="textNoShape">
                <a:avLst/>
              </a:prstTxWarp>
            </a:bodyPr>
            <a:lstStyle/>
            <a:p>
              <a:endParaRPr lang="en-US" sz="1351"/>
            </a:p>
          </p:txBody>
        </p:sp>
      </p:grpSp>
      <p:sp>
        <p:nvSpPr>
          <p:cNvPr id="9" name="TextBox 8">
            <a:extLst>
              <a:ext uri="{FF2B5EF4-FFF2-40B4-BE49-F238E27FC236}">
                <a16:creationId xmlns:a16="http://schemas.microsoft.com/office/drawing/2014/main" id="{2C4C0ECF-010D-4CDE-AE32-3E14F260BF4E}"/>
              </a:ext>
            </a:extLst>
          </p:cNvPr>
          <p:cNvSpPr txBox="1"/>
          <p:nvPr/>
        </p:nvSpPr>
        <p:spPr>
          <a:xfrm>
            <a:off x="807000" y="3566044"/>
            <a:ext cx="2082547" cy="647729"/>
          </a:xfrm>
          <a:prstGeom prst="rect">
            <a:avLst/>
          </a:prstGeom>
          <a:noFill/>
        </p:spPr>
        <p:txBody>
          <a:bodyPr wrap="square" lIns="0" numCol="1" spcCol="457200" rtlCol="0">
            <a:noAutofit/>
          </a:bodyPr>
          <a:lstStyle>
            <a:defPPr>
              <a:defRPr lang="en-US"/>
            </a:defPPr>
            <a:lvl1pPr>
              <a:buClr>
                <a:schemeClr val="accent2"/>
              </a:buClr>
              <a:defRPr sz="1100"/>
            </a:lvl1pPr>
          </a:lstStyle>
          <a:p>
            <a:pPr algn="just"/>
            <a:r>
              <a:rPr lang="en-US" dirty="0"/>
              <a:t>Team members spend good number of hours in training and learning best industry practices.  While focus is quality execution, founder members also bring in experience to scale teams</a:t>
            </a:r>
          </a:p>
        </p:txBody>
      </p:sp>
      <p:sp>
        <p:nvSpPr>
          <p:cNvPr id="10" name="Oval 9">
            <a:extLst>
              <a:ext uri="{FF2B5EF4-FFF2-40B4-BE49-F238E27FC236}">
                <a16:creationId xmlns:a16="http://schemas.microsoft.com/office/drawing/2014/main" id="{BD55B9E5-AF7F-47B7-8F1E-3A88E16E5A97}"/>
              </a:ext>
            </a:extLst>
          </p:cNvPr>
          <p:cNvSpPr/>
          <p:nvPr/>
        </p:nvSpPr>
        <p:spPr>
          <a:xfrm>
            <a:off x="807000" y="2843141"/>
            <a:ext cx="630264" cy="630264"/>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0BE5F460-0089-4BEB-8C66-35B9A7994E0B}"/>
              </a:ext>
            </a:extLst>
          </p:cNvPr>
          <p:cNvSpPr txBox="1"/>
          <p:nvPr/>
        </p:nvSpPr>
        <p:spPr>
          <a:xfrm>
            <a:off x="1598631" y="3030395"/>
            <a:ext cx="1290919" cy="255757"/>
          </a:xfrm>
          <a:prstGeom prst="rect">
            <a:avLst/>
          </a:prstGeom>
          <a:noFill/>
        </p:spPr>
        <p:txBody>
          <a:bodyPr wrap="square" lIns="0" numCol="1" spcCol="457200" rtlCol="0">
            <a:noAutofit/>
          </a:bodyPr>
          <a:lstStyle/>
          <a:p>
            <a:pPr>
              <a:buClr>
                <a:schemeClr val="accent2"/>
              </a:buClr>
            </a:pPr>
            <a:r>
              <a:rPr lang="en-US" sz="1100" b="1" dirty="0">
                <a:latin typeface="Raleway" panose="020B0003030101060003" pitchFamily="34" charset="0"/>
              </a:rPr>
              <a:t>Quality execution &amp; scaling</a:t>
            </a:r>
          </a:p>
        </p:txBody>
      </p:sp>
      <p:sp>
        <p:nvSpPr>
          <p:cNvPr id="12" name="TextBox 11">
            <a:extLst>
              <a:ext uri="{FF2B5EF4-FFF2-40B4-BE49-F238E27FC236}">
                <a16:creationId xmlns:a16="http://schemas.microsoft.com/office/drawing/2014/main" id="{E31B17CF-9A74-4B88-ADF0-0AE8B263E8EA}"/>
              </a:ext>
            </a:extLst>
          </p:cNvPr>
          <p:cNvSpPr txBox="1"/>
          <p:nvPr/>
        </p:nvSpPr>
        <p:spPr>
          <a:xfrm>
            <a:off x="4017108" y="1796189"/>
            <a:ext cx="2580036" cy="647729"/>
          </a:xfrm>
          <a:prstGeom prst="rect">
            <a:avLst/>
          </a:prstGeom>
          <a:noFill/>
        </p:spPr>
        <p:txBody>
          <a:bodyPr wrap="square" lIns="0" numCol="1" spcCol="457200" rtlCol="0">
            <a:noAutofit/>
          </a:bodyPr>
          <a:lstStyle/>
          <a:p>
            <a:pPr algn="just">
              <a:buClr>
                <a:schemeClr val="accent2"/>
              </a:buClr>
            </a:pPr>
            <a:r>
              <a:rPr lang="en-US" sz="1100" dirty="0"/>
              <a:t>Our team of results-driven R&amp;D experts will support you at any point during the product development cycle. Whether you face a strategic pivot or hit a roadblock — we’ve got you covered all the way</a:t>
            </a:r>
            <a:endParaRPr lang="en-US" sz="1100" dirty="0">
              <a:latin typeface="Calibri Light" panose="020F0302020204030204" pitchFamily="34" charset="0"/>
            </a:endParaRPr>
          </a:p>
        </p:txBody>
      </p:sp>
      <p:sp>
        <p:nvSpPr>
          <p:cNvPr id="14" name="TextBox 13">
            <a:extLst>
              <a:ext uri="{FF2B5EF4-FFF2-40B4-BE49-F238E27FC236}">
                <a16:creationId xmlns:a16="http://schemas.microsoft.com/office/drawing/2014/main" id="{AC34968A-8F4A-4707-8874-4A49A83DBDB1}"/>
              </a:ext>
            </a:extLst>
          </p:cNvPr>
          <p:cNvSpPr txBox="1"/>
          <p:nvPr/>
        </p:nvSpPr>
        <p:spPr>
          <a:xfrm>
            <a:off x="4808738" y="1260539"/>
            <a:ext cx="1290919" cy="255757"/>
          </a:xfrm>
          <a:prstGeom prst="rect">
            <a:avLst/>
          </a:prstGeom>
          <a:noFill/>
        </p:spPr>
        <p:txBody>
          <a:bodyPr wrap="square" lIns="0" numCol="1" spcCol="457200" rtlCol="0">
            <a:noAutofit/>
          </a:bodyPr>
          <a:lstStyle/>
          <a:p>
            <a:pPr>
              <a:buClr>
                <a:schemeClr val="accent2"/>
              </a:buClr>
            </a:pPr>
            <a:r>
              <a:rPr lang="en-US" sz="1100" b="1" dirty="0">
                <a:latin typeface="Raleway" panose="020B0003030101060003" pitchFamily="34" charset="0"/>
              </a:rPr>
              <a:t>R&amp;D extended to customers </a:t>
            </a:r>
          </a:p>
        </p:txBody>
      </p:sp>
      <p:sp>
        <p:nvSpPr>
          <p:cNvPr id="15" name="TextBox 14">
            <a:extLst>
              <a:ext uri="{FF2B5EF4-FFF2-40B4-BE49-F238E27FC236}">
                <a16:creationId xmlns:a16="http://schemas.microsoft.com/office/drawing/2014/main" id="{1E020FB8-3020-4C2F-985F-3E56AA2E9CBD}"/>
              </a:ext>
            </a:extLst>
          </p:cNvPr>
          <p:cNvSpPr txBox="1"/>
          <p:nvPr/>
        </p:nvSpPr>
        <p:spPr>
          <a:xfrm>
            <a:off x="4017108" y="3566044"/>
            <a:ext cx="2082547" cy="647729"/>
          </a:xfrm>
          <a:prstGeom prst="rect">
            <a:avLst/>
          </a:prstGeom>
          <a:noFill/>
        </p:spPr>
        <p:txBody>
          <a:bodyPr wrap="square" lIns="0" numCol="1" spcCol="457200" rtlCol="0">
            <a:noAutofit/>
          </a:bodyPr>
          <a:lstStyle>
            <a:defPPr>
              <a:defRPr lang="en-US"/>
            </a:defPPr>
            <a:lvl1pPr>
              <a:buClr>
                <a:schemeClr val="accent2"/>
              </a:buClr>
              <a:defRPr sz="1100"/>
            </a:lvl1pPr>
          </a:lstStyle>
          <a:p>
            <a:pPr algn="just"/>
            <a:r>
              <a:rPr lang="en-US" dirty="0"/>
              <a:t>Our founder members have worked in Fortune 500 companies, have inculcated best practices from global players.</a:t>
            </a:r>
          </a:p>
        </p:txBody>
      </p:sp>
      <p:sp>
        <p:nvSpPr>
          <p:cNvPr id="16" name="Oval 15">
            <a:extLst>
              <a:ext uri="{FF2B5EF4-FFF2-40B4-BE49-F238E27FC236}">
                <a16:creationId xmlns:a16="http://schemas.microsoft.com/office/drawing/2014/main" id="{66A189FE-6FE3-4039-8554-846F96315E65}"/>
              </a:ext>
            </a:extLst>
          </p:cNvPr>
          <p:cNvSpPr/>
          <p:nvPr/>
        </p:nvSpPr>
        <p:spPr>
          <a:xfrm>
            <a:off x="4017107" y="2843141"/>
            <a:ext cx="630264" cy="630264"/>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B5B94868-03A4-413F-9C7C-89E47DBF78F4}"/>
              </a:ext>
            </a:extLst>
          </p:cNvPr>
          <p:cNvSpPr txBox="1"/>
          <p:nvPr/>
        </p:nvSpPr>
        <p:spPr>
          <a:xfrm>
            <a:off x="4808738" y="3030395"/>
            <a:ext cx="1290919" cy="255757"/>
          </a:xfrm>
          <a:prstGeom prst="rect">
            <a:avLst/>
          </a:prstGeom>
          <a:noFill/>
        </p:spPr>
        <p:txBody>
          <a:bodyPr wrap="square" lIns="0" numCol="1" spcCol="457200" rtlCol="0">
            <a:noAutofit/>
          </a:bodyPr>
          <a:lstStyle/>
          <a:p>
            <a:pPr>
              <a:buClr>
                <a:schemeClr val="accent2"/>
              </a:buClr>
            </a:pPr>
            <a:r>
              <a:rPr lang="en-US" sz="1100" b="1" dirty="0">
                <a:latin typeface="Raleway" panose="020B0003030101060003" pitchFamily="34" charset="0"/>
              </a:rPr>
              <a:t>Rich experience</a:t>
            </a:r>
          </a:p>
        </p:txBody>
      </p:sp>
      <p:sp>
        <p:nvSpPr>
          <p:cNvPr id="18" name="Freeform 124">
            <a:extLst>
              <a:ext uri="{FF2B5EF4-FFF2-40B4-BE49-F238E27FC236}">
                <a16:creationId xmlns:a16="http://schemas.microsoft.com/office/drawing/2014/main" id="{0E6A516F-6283-4C4A-B893-DE4599351A61}"/>
              </a:ext>
            </a:extLst>
          </p:cNvPr>
          <p:cNvSpPr>
            <a:spLocks noEditPoints="1"/>
          </p:cNvSpPr>
          <p:nvPr/>
        </p:nvSpPr>
        <p:spPr bwMode="auto">
          <a:xfrm>
            <a:off x="4189671" y="3022465"/>
            <a:ext cx="283829" cy="282989"/>
          </a:xfrm>
          <a:custGeom>
            <a:avLst/>
            <a:gdLst>
              <a:gd name="T0" fmla="*/ 41 w 186"/>
              <a:gd name="T1" fmla="*/ 125 h 185"/>
              <a:gd name="T2" fmla="*/ 45 w 186"/>
              <a:gd name="T3" fmla="*/ 121 h 185"/>
              <a:gd name="T4" fmla="*/ 46 w 186"/>
              <a:gd name="T5" fmla="*/ 118 h 185"/>
              <a:gd name="T6" fmla="*/ 42 w 186"/>
              <a:gd name="T7" fmla="*/ 114 h 185"/>
              <a:gd name="T8" fmla="*/ 39 w 186"/>
              <a:gd name="T9" fmla="*/ 115 h 185"/>
              <a:gd name="T10" fmla="*/ 35 w 186"/>
              <a:gd name="T11" fmla="*/ 119 h 185"/>
              <a:gd name="T12" fmla="*/ 34 w 186"/>
              <a:gd name="T13" fmla="*/ 122 h 185"/>
              <a:gd name="T14" fmla="*/ 38 w 186"/>
              <a:gd name="T15" fmla="*/ 126 h 185"/>
              <a:gd name="T16" fmla="*/ 41 w 186"/>
              <a:gd name="T17" fmla="*/ 125 h 185"/>
              <a:gd name="T18" fmla="*/ 67 w 186"/>
              <a:gd name="T19" fmla="*/ 122 h 185"/>
              <a:gd name="T20" fmla="*/ 63 w 186"/>
              <a:gd name="T21" fmla="*/ 118 h 185"/>
              <a:gd name="T22" fmla="*/ 60 w 186"/>
              <a:gd name="T23" fmla="*/ 119 h 185"/>
              <a:gd name="T24" fmla="*/ 18 w 186"/>
              <a:gd name="T25" fmla="*/ 161 h 185"/>
              <a:gd name="T26" fmla="*/ 17 w 186"/>
              <a:gd name="T27" fmla="*/ 164 h 185"/>
              <a:gd name="T28" fmla="*/ 21 w 186"/>
              <a:gd name="T29" fmla="*/ 168 h 185"/>
              <a:gd name="T30" fmla="*/ 24 w 186"/>
              <a:gd name="T31" fmla="*/ 167 h 185"/>
              <a:gd name="T32" fmla="*/ 66 w 186"/>
              <a:gd name="T33" fmla="*/ 125 h 185"/>
              <a:gd name="T34" fmla="*/ 67 w 186"/>
              <a:gd name="T35" fmla="*/ 122 h 185"/>
              <a:gd name="T36" fmla="*/ 186 w 186"/>
              <a:gd name="T37" fmla="*/ 4 h 185"/>
              <a:gd name="T38" fmla="*/ 181 w 186"/>
              <a:gd name="T39" fmla="*/ 0 h 185"/>
              <a:gd name="T40" fmla="*/ 180 w 186"/>
              <a:gd name="T41" fmla="*/ 0 h 185"/>
              <a:gd name="T42" fmla="*/ 180 w 186"/>
              <a:gd name="T43" fmla="*/ 0 h 185"/>
              <a:gd name="T44" fmla="*/ 3 w 186"/>
              <a:gd name="T45" fmla="*/ 76 h 185"/>
              <a:gd name="T46" fmla="*/ 2 w 186"/>
              <a:gd name="T47" fmla="*/ 76 h 185"/>
              <a:gd name="T48" fmla="*/ 2 w 186"/>
              <a:gd name="T49" fmla="*/ 76 h 185"/>
              <a:gd name="T50" fmla="*/ 2 w 186"/>
              <a:gd name="T51" fmla="*/ 76 h 185"/>
              <a:gd name="T52" fmla="*/ 0 w 186"/>
              <a:gd name="T53" fmla="*/ 80 h 185"/>
              <a:gd name="T54" fmla="*/ 3 w 186"/>
              <a:gd name="T55" fmla="*/ 84 h 185"/>
              <a:gd name="T56" fmla="*/ 3 w 186"/>
              <a:gd name="T57" fmla="*/ 84 h 185"/>
              <a:gd name="T58" fmla="*/ 73 w 186"/>
              <a:gd name="T59" fmla="*/ 113 h 185"/>
              <a:gd name="T60" fmla="*/ 101 w 186"/>
              <a:gd name="T61" fmla="*/ 182 h 185"/>
              <a:gd name="T62" fmla="*/ 101 w 186"/>
              <a:gd name="T63" fmla="*/ 182 h 185"/>
              <a:gd name="T64" fmla="*/ 105 w 186"/>
              <a:gd name="T65" fmla="*/ 185 h 185"/>
              <a:gd name="T66" fmla="*/ 109 w 186"/>
              <a:gd name="T67" fmla="*/ 183 h 185"/>
              <a:gd name="T68" fmla="*/ 109 w 186"/>
              <a:gd name="T69" fmla="*/ 183 h 185"/>
              <a:gd name="T70" fmla="*/ 109 w 186"/>
              <a:gd name="T71" fmla="*/ 183 h 185"/>
              <a:gd name="T72" fmla="*/ 109 w 186"/>
              <a:gd name="T73" fmla="*/ 183 h 185"/>
              <a:gd name="T74" fmla="*/ 185 w 186"/>
              <a:gd name="T75" fmla="*/ 6 h 185"/>
              <a:gd name="T76" fmla="*/ 185 w 186"/>
              <a:gd name="T77" fmla="*/ 6 h 185"/>
              <a:gd name="T78" fmla="*/ 186 w 186"/>
              <a:gd name="T79" fmla="*/ 4 h 185"/>
              <a:gd name="T80" fmla="*/ 15 w 186"/>
              <a:gd name="T81" fmla="*/ 80 h 185"/>
              <a:gd name="T82" fmla="*/ 163 w 186"/>
              <a:gd name="T83" fmla="*/ 16 h 185"/>
              <a:gd name="T84" fmla="*/ 75 w 186"/>
              <a:gd name="T85" fmla="*/ 104 h 185"/>
              <a:gd name="T86" fmla="*/ 15 w 186"/>
              <a:gd name="T87" fmla="*/ 80 h 185"/>
              <a:gd name="T88" fmla="*/ 105 w 186"/>
              <a:gd name="T89" fmla="*/ 170 h 185"/>
              <a:gd name="T90" fmla="*/ 81 w 186"/>
              <a:gd name="T91" fmla="*/ 110 h 185"/>
              <a:gd name="T92" fmla="*/ 169 w 186"/>
              <a:gd name="T93" fmla="*/ 22 h 185"/>
              <a:gd name="T94" fmla="*/ 105 w 186"/>
              <a:gd name="T95" fmla="*/ 170 h 185"/>
              <a:gd name="T96" fmla="*/ 67 w 186"/>
              <a:gd name="T97" fmla="*/ 139 h 185"/>
              <a:gd name="T98" fmla="*/ 64 w 186"/>
              <a:gd name="T99" fmla="*/ 140 h 185"/>
              <a:gd name="T100" fmla="*/ 52 w 186"/>
              <a:gd name="T101" fmla="*/ 153 h 185"/>
              <a:gd name="T102" fmla="*/ 51 w 186"/>
              <a:gd name="T103" fmla="*/ 156 h 185"/>
              <a:gd name="T104" fmla="*/ 55 w 186"/>
              <a:gd name="T105" fmla="*/ 160 h 185"/>
              <a:gd name="T106" fmla="*/ 58 w 186"/>
              <a:gd name="T107" fmla="*/ 159 h 185"/>
              <a:gd name="T108" fmla="*/ 70 w 186"/>
              <a:gd name="T109" fmla="*/ 146 h 185"/>
              <a:gd name="T110" fmla="*/ 72 w 186"/>
              <a:gd name="T111" fmla="*/ 143 h 185"/>
              <a:gd name="T112" fmla="*/ 67 w 186"/>
              <a:gd name="T113" fmla="*/ 139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86" h="185">
                <a:moveTo>
                  <a:pt x="41" y="125"/>
                </a:moveTo>
                <a:cubicBezTo>
                  <a:pt x="45" y="121"/>
                  <a:pt x="45" y="121"/>
                  <a:pt x="45" y="121"/>
                </a:cubicBezTo>
                <a:cubicBezTo>
                  <a:pt x="46" y="120"/>
                  <a:pt x="46" y="119"/>
                  <a:pt x="46" y="118"/>
                </a:cubicBezTo>
                <a:cubicBezTo>
                  <a:pt x="46" y="116"/>
                  <a:pt x="44" y="114"/>
                  <a:pt x="42" y="114"/>
                </a:cubicBezTo>
                <a:cubicBezTo>
                  <a:pt x="41" y="114"/>
                  <a:pt x="40" y="114"/>
                  <a:pt x="39" y="115"/>
                </a:cubicBezTo>
                <a:cubicBezTo>
                  <a:pt x="35" y="119"/>
                  <a:pt x="35" y="119"/>
                  <a:pt x="35" y="119"/>
                </a:cubicBezTo>
                <a:cubicBezTo>
                  <a:pt x="34" y="120"/>
                  <a:pt x="34" y="121"/>
                  <a:pt x="34" y="122"/>
                </a:cubicBezTo>
                <a:cubicBezTo>
                  <a:pt x="34" y="124"/>
                  <a:pt x="36" y="126"/>
                  <a:pt x="38" y="126"/>
                </a:cubicBezTo>
                <a:cubicBezTo>
                  <a:pt x="39" y="126"/>
                  <a:pt x="40" y="126"/>
                  <a:pt x="41" y="125"/>
                </a:cubicBezTo>
                <a:close/>
                <a:moveTo>
                  <a:pt x="67" y="122"/>
                </a:moveTo>
                <a:cubicBezTo>
                  <a:pt x="67" y="120"/>
                  <a:pt x="66" y="118"/>
                  <a:pt x="63" y="118"/>
                </a:cubicBezTo>
                <a:cubicBezTo>
                  <a:pt x="62" y="118"/>
                  <a:pt x="61" y="118"/>
                  <a:pt x="60" y="119"/>
                </a:cubicBezTo>
                <a:cubicBezTo>
                  <a:pt x="18" y="161"/>
                  <a:pt x="18" y="161"/>
                  <a:pt x="18" y="161"/>
                </a:cubicBezTo>
                <a:cubicBezTo>
                  <a:pt x="17" y="162"/>
                  <a:pt x="17" y="163"/>
                  <a:pt x="17" y="164"/>
                </a:cubicBezTo>
                <a:cubicBezTo>
                  <a:pt x="17" y="167"/>
                  <a:pt x="19" y="168"/>
                  <a:pt x="21" y="168"/>
                </a:cubicBezTo>
                <a:cubicBezTo>
                  <a:pt x="22" y="168"/>
                  <a:pt x="23" y="168"/>
                  <a:pt x="24" y="167"/>
                </a:cubicBezTo>
                <a:cubicBezTo>
                  <a:pt x="66" y="125"/>
                  <a:pt x="66" y="125"/>
                  <a:pt x="66" y="125"/>
                </a:cubicBezTo>
                <a:cubicBezTo>
                  <a:pt x="67" y="124"/>
                  <a:pt x="67" y="123"/>
                  <a:pt x="67" y="122"/>
                </a:cubicBezTo>
                <a:close/>
                <a:moveTo>
                  <a:pt x="186" y="4"/>
                </a:moveTo>
                <a:cubicBezTo>
                  <a:pt x="186" y="2"/>
                  <a:pt x="184" y="0"/>
                  <a:pt x="181" y="0"/>
                </a:cubicBezTo>
                <a:cubicBezTo>
                  <a:pt x="181" y="0"/>
                  <a:pt x="180" y="0"/>
                  <a:pt x="180" y="0"/>
                </a:cubicBezTo>
                <a:cubicBezTo>
                  <a:pt x="180" y="0"/>
                  <a:pt x="180" y="0"/>
                  <a:pt x="180" y="0"/>
                </a:cubicBezTo>
                <a:cubicBezTo>
                  <a:pt x="3" y="76"/>
                  <a:pt x="3" y="76"/>
                  <a:pt x="3" y="76"/>
                </a:cubicBezTo>
                <a:cubicBezTo>
                  <a:pt x="3" y="76"/>
                  <a:pt x="3" y="76"/>
                  <a:pt x="2" y="76"/>
                </a:cubicBezTo>
                <a:cubicBezTo>
                  <a:pt x="2" y="76"/>
                  <a:pt x="2" y="76"/>
                  <a:pt x="2" y="76"/>
                </a:cubicBezTo>
                <a:cubicBezTo>
                  <a:pt x="2" y="76"/>
                  <a:pt x="2" y="76"/>
                  <a:pt x="2" y="76"/>
                </a:cubicBezTo>
                <a:cubicBezTo>
                  <a:pt x="1" y="77"/>
                  <a:pt x="0" y="78"/>
                  <a:pt x="0" y="80"/>
                </a:cubicBezTo>
                <a:cubicBezTo>
                  <a:pt x="0" y="82"/>
                  <a:pt x="1" y="83"/>
                  <a:pt x="3" y="84"/>
                </a:cubicBezTo>
                <a:cubicBezTo>
                  <a:pt x="3" y="84"/>
                  <a:pt x="3" y="84"/>
                  <a:pt x="3" y="84"/>
                </a:cubicBezTo>
                <a:cubicBezTo>
                  <a:pt x="73" y="113"/>
                  <a:pt x="73" y="113"/>
                  <a:pt x="73" y="113"/>
                </a:cubicBezTo>
                <a:cubicBezTo>
                  <a:pt x="101" y="182"/>
                  <a:pt x="101" y="182"/>
                  <a:pt x="101" y="182"/>
                </a:cubicBezTo>
                <a:cubicBezTo>
                  <a:pt x="101" y="182"/>
                  <a:pt x="101" y="182"/>
                  <a:pt x="101" y="182"/>
                </a:cubicBezTo>
                <a:cubicBezTo>
                  <a:pt x="102" y="184"/>
                  <a:pt x="103" y="185"/>
                  <a:pt x="105" y="185"/>
                </a:cubicBezTo>
                <a:cubicBezTo>
                  <a:pt x="107" y="185"/>
                  <a:pt x="109" y="184"/>
                  <a:pt x="109" y="183"/>
                </a:cubicBezTo>
                <a:cubicBezTo>
                  <a:pt x="109" y="183"/>
                  <a:pt x="109" y="183"/>
                  <a:pt x="109" y="183"/>
                </a:cubicBezTo>
                <a:cubicBezTo>
                  <a:pt x="109" y="183"/>
                  <a:pt x="109" y="183"/>
                  <a:pt x="109" y="183"/>
                </a:cubicBezTo>
                <a:cubicBezTo>
                  <a:pt x="109" y="183"/>
                  <a:pt x="109" y="183"/>
                  <a:pt x="109" y="183"/>
                </a:cubicBezTo>
                <a:cubicBezTo>
                  <a:pt x="185" y="6"/>
                  <a:pt x="185" y="6"/>
                  <a:pt x="185" y="6"/>
                </a:cubicBezTo>
                <a:cubicBezTo>
                  <a:pt x="185" y="6"/>
                  <a:pt x="185" y="6"/>
                  <a:pt x="185" y="6"/>
                </a:cubicBezTo>
                <a:cubicBezTo>
                  <a:pt x="185" y="5"/>
                  <a:pt x="186" y="5"/>
                  <a:pt x="186" y="4"/>
                </a:cubicBezTo>
                <a:close/>
                <a:moveTo>
                  <a:pt x="15" y="80"/>
                </a:moveTo>
                <a:cubicBezTo>
                  <a:pt x="163" y="16"/>
                  <a:pt x="163" y="16"/>
                  <a:pt x="163" y="16"/>
                </a:cubicBezTo>
                <a:cubicBezTo>
                  <a:pt x="75" y="104"/>
                  <a:pt x="75" y="104"/>
                  <a:pt x="75" y="104"/>
                </a:cubicBezTo>
                <a:lnTo>
                  <a:pt x="15" y="80"/>
                </a:lnTo>
                <a:close/>
                <a:moveTo>
                  <a:pt x="105" y="170"/>
                </a:moveTo>
                <a:cubicBezTo>
                  <a:pt x="81" y="110"/>
                  <a:pt x="81" y="110"/>
                  <a:pt x="81" y="110"/>
                </a:cubicBezTo>
                <a:cubicBezTo>
                  <a:pt x="169" y="22"/>
                  <a:pt x="169" y="22"/>
                  <a:pt x="169" y="22"/>
                </a:cubicBezTo>
                <a:lnTo>
                  <a:pt x="105" y="170"/>
                </a:lnTo>
                <a:close/>
                <a:moveTo>
                  <a:pt x="67" y="139"/>
                </a:moveTo>
                <a:cubicBezTo>
                  <a:pt x="66" y="139"/>
                  <a:pt x="65" y="139"/>
                  <a:pt x="64" y="140"/>
                </a:cubicBezTo>
                <a:cubicBezTo>
                  <a:pt x="52" y="153"/>
                  <a:pt x="52" y="153"/>
                  <a:pt x="52" y="153"/>
                </a:cubicBezTo>
                <a:cubicBezTo>
                  <a:pt x="51" y="154"/>
                  <a:pt x="51" y="155"/>
                  <a:pt x="51" y="156"/>
                </a:cubicBezTo>
                <a:cubicBezTo>
                  <a:pt x="51" y="158"/>
                  <a:pt x="52" y="160"/>
                  <a:pt x="55" y="160"/>
                </a:cubicBezTo>
                <a:cubicBezTo>
                  <a:pt x="56" y="160"/>
                  <a:pt x="57" y="160"/>
                  <a:pt x="58" y="159"/>
                </a:cubicBezTo>
                <a:cubicBezTo>
                  <a:pt x="70" y="146"/>
                  <a:pt x="70" y="146"/>
                  <a:pt x="70" y="146"/>
                </a:cubicBezTo>
                <a:cubicBezTo>
                  <a:pt x="71" y="145"/>
                  <a:pt x="72" y="144"/>
                  <a:pt x="72" y="143"/>
                </a:cubicBezTo>
                <a:cubicBezTo>
                  <a:pt x="72" y="141"/>
                  <a:pt x="70" y="139"/>
                  <a:pt x="67" y="139"/>
                </a:cubicBezTo>
                <a:close/>
              </a:path>
            </a:pathLst>
          </a:custGeom>
          <a:solidFill>
            <a:schemeClr val="bg1"/>
          </a:solidFill>
          <a:ln>
            <a:noFill/>
          </a:ln>
        </p:spPr>
        <p:txBody>
          <a:bodyPr vert="horz" wrap="square" lIns="68580" tIns="34291" rIns="68580" bIns="34291" numCol="1" anchor="t" anchorCtr="0" compatLnSpc="1">
            <a:prstTxWarp prst="textNoShape">
              <a:avLst/>
            </a:prstTxWarp>
          </a:bodyPr>
          <a:lstStyle/>
          <a:p>
            <a:endParaRPr lang="en-US" sz="1351"/>
          </a:p>
        </p:txBody>
      </p:sp>
      <p:grpSp>
        <p:nvGrpSpPr>
          <p:cNvPr id="22" name="Group 21">
            <a:extLst>
              <a:ext uri="{FF2B5EF4-FFF2-40B4-BE49-F238E27FC236}">
                <a16:creationId xmlns:a16="http://schemas.microsoft.com/office/drawing/2014/main" id="{000AFB38-1EE6-4318-8840-D80EB63495FD}"/>
              </a:ext>
            </a:extLst>
          </p:cNvPr>
          <p:cNvGrpSpPr/>
          <p:nvPr/>
        </p:nvGrpSpPr>
        <p:grpSpPr>
          <a:xfrm>
            <a:off x="719721" y="1071615"/>
            <a:ext cx="630264" cy="630264"/>
            <a:chOff x="4017107" y="1073285"/>
            <a:chExt cx="630264" cy="630264"/>
          </a:xfrm>
        </p:grpSpPr>
        <p:sp>
          <p:nvSpPr>
            <p:cNvPr id="13" name="Oval 12">
              <a:extLst>
                <a:ext uri="{FF2B5EF4-FFF2-40B4-BE49-F238E27FC236}">
                  <a16:creationId xmlns:a16="http://schemas.microsoft.com/office/drawing/2014/main" id="{295DC3DC-999C-4106-B35E-48EAC3116A9A}"/>
                </a:ext>
              </a:extLst>
            </p:cNvPr>
            <p:cNvSpPr/>
            <p:nvPr/>
          </p:nvSpPr>
          <p:spPr>
            <a:xfrm>
              <a:off x="4017107" y="1073285"/>
              <a:ext cx="630264" cy="630264"/>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Freeform 141">
              <a:extLst>
                <a:ext uri="{FF2B5EF4-FFF2-40B4-BE49-F238E27FC236}">
                  <a16:creationId xmlns:a16="http://schemas.microsoft.com/office/drawing/2014/main" id="{D2C59549-D9C4-4F65-9F43-1999941C422A}"/>
                </a:ext>
              </a:extLst>
            </p:cNvPr>
            <p:cNvSpPr>
              <a:spLocks noEditPoints="1"/>
            </p:cNvSpPr>
            <p:nvPr/>
          </p:nvSpPr>
          <p:spPr bwMode="auto">
            <a:xfrm>
              <a:off x="4189671" y="1272114"/>
              <a:ext cx="282989" cy="232605"/>
            </a:xfrm>
            <a:custGeom>
              <a:avLst/>
              <a:gdLst>
                <a:gd name="T0" fmla="*/ 126 w 185"/>
                <a:gd name="T1" fmla="*/ 17 h 152"/>
                <a:gd name="T2" fmla="*/ 75 w 185"/>
                <a:gd name="T3" fmla="*/ 0 h 152"/>
                <a:gd name="T4" fmla="*/ 8 w 185"/>
                <a:gd name="T5" fmla="*/ 17 h 152"/>
                <a:gd name="T6" fmla="*/ 0 w 185"/>
                <a:gd name="T7" fmla="*/ 67 h 152"/>
                <a:gd name="T8" fmla="*/ 8 w 185"/>
                <a:gd name="T9" fmla="*/ 143 h 152"/>
                <a:gd name="T10" fmla="*/ 168 w 185"/>
                <a:gd name="T11" fmla="*/ 152 h 152"/>
                <a:gd name="T12" fmla="*/ 177 w 185"/>
                <a:gd name="T13" fmla="*/ 76 h 152"/>
                <a:gd name="T14" fmla="*/ 185 w 185"/>
                <a:gd name="T15" fmla="*/ 25 h 152"/>
                <a:gd name="T16" fmla="*/ 75 w 185"/>
                <a:gd name="T17" fmla="*/ 8 h 152"/>
                <a:gd name="T18" fmla="*/ 118 w 185"/>
                <a:gd name="T19" fmla="*/ 17 h 152"/>
                <a:gd name="T20" fmla="*/ 75 w 185"/>
                <a:gd name="T21" fmla="*/ 8 h 152"/>
                <a:gd name="T22" fmla="*/ 16 w 185"/>
                <a:gd name="T23" fmla="*/ 143 h 152"/>
                <a:gd name="T24" fmla="*/ 33 w 185"/>
                <a:gd name="T25" fmla="*/ 76 h 152"/>
                <a:gd name="T26" fmla="*/ 42 w 185"/>
                <a:gd name="T27" fmla="*/ 93 h 152"/>
                <a:gd name="T28" fmla="*/ 67 w 185"/>
                <a:gd name="T29" fmla="*/ 84 h 152"/>
                <a:gd name="T30" fmla="*/ 118 w 185"/>
                <a:gd name="T31" fmla="*/ 76 h 152"/>
                <a:gd name="T32" fmla="*/ 126 w 185"/>
                <a:gd name="T33" fmla="*/ 93 h 152"/>
                <a:gd name="T34" fmla="*/ 151 w 185"/>
                <a:gd name="T35" fmla="*/ 84 h 152"/>
                <a:gd name="T36" fmla="*/ 168 w 185"/>
                <a:gd name="T37" fmla="*/ 76 h 152"/>
                <a:gd name="T38" fmla="*/ 42 w 185"/>
                <a:gd name="T39" fmla="*/ 84 h 152"/>
                <a:gd name="T40" fmla="*/ 59 w 185"/>
                <a:gd name="T41" fmla="*/ 59 h 152"/>
                <a:gd name="T42" fmla="*/ 42 w 185"/>
                <a:gd name="T43" fmla="*/ 84 h 152"/>
                <a:gd name="T44" fmla="*/ 126 w 185"/>
                <a:gd name="T45" fmla="*/ 59 h 152"/>
                <a:gd name="T46" fmla="*/ 143 w 185"/>
                <a:gd name="T47" fmla="*/ 84 h 152"/>
                <a:gd name="T48" fmla="*/ 177 w 185"/>
                <a:gd name="T49" fmla="*/ 67 h 152"/>
                <a:gd name="T50" fmla="*/ 151 w 185"/>
                <a:gd name="T51" fmla="*/ 59 h 152"/>
                <a:gd name="T52" fmla="*/ 126 w 185"/>
                <a:gd name="T53" fmla="*/ 51 h 152"/>
                <a:gd name="T54" fmla="*/ 118 w 185"/>
                <a:gd name="T55" fmla="*/ 67 h 152"/>
                <a:gd name="T56" fmla="*/ 67 w 185"/>
                <a:gd name="T57" fmla="*/ 59 h 152"/>
                <a:gd name="T58" fmla="*/ 42 w 185"/>
                <a:gd name="T59" fmla="*/ 51 h 152"/>
                <a:gd name="T60" fmla="*/ 33 w 185"/>
                <a:gd name="T61" fmla="*/ 67 h 152"/>
                <a:gd name="T62" fmla="*/ 8 w 185"/>
                <a:gd name="T63" fmla="*/ 25 h 152"/>
                <a:gd name="T64" fmla="*/ 177 w 185"/>
                <a:gd name="T65" fmla="*/ 67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5" h="152">
                  <a:moveTo>
                    <a:pt x="177" y="17"/>
                  </a:moveTo>
                  <a:cubicBezTo>
                    <a:pt x="126" y="17"/>
                    <a:pt x="126" y="17"/>
                    <a:pt x="126" y="17"/>
                  </a:cubicBezTo>
                  <a:cubicBezTo>
                    <a:pt x="126" y="8"/>
                    <a:pt x="119" y="0"/>
                    <a:pt x="109" y="0"/>
                  </a:cubicBezTo>
                  <a:cubicBezTo>
                    <a:pt x="75" y="0"/>
                    <a:pt x="75" y="0"/>
                    <a:pt x="75" y="0"/>
                  </a:cubicBezTo>
                  <a:cubicBezTo>
                    <a:pt x="66" y="0"/>
                    <a:pt x="59" y="8"/>
                    <a:pt x="59" y="17"/>
                  </a:cubicBezTo>
                  <a:cubicBezTo>
                    <a:pt x="8" y="17"/>
                    <a:pt x="8" y="17"/>
                    <a:pt x="8" y="17"/>
                  </a:cubicBezTo>
                  <a:cubicBezTo>
                    <a:pt x="3" y="17"/>
                    <a:pt x="0" y="21"/>
                    <a:pt x="0" y="25"/>
                  </a:cubicBezTo>
                  <a:cubicBezTo>
                    <a:pt x="0" y="67"/>
                    <a:pt x="0" y="67"/>
                    <a:pt x="0" y="67"/>
                  </a:cubicBezTo>
                  <a:cubicBezTo>
                    <a:pt x="0" y="72"/>
                    <a:pt x="3" y="76"/>
                    <a:pt x="8" y="76"/>
                  </a:cubicBezTo>
                  <a:cubicBezTo>
                    <a:pt x="8" y="143"/>
                    <a:pt x="8" y="143"/>
                    <a:pt x="8" y="143"/>
                  </a:cubicBezTo>
                  <a:cubicBezTo>
                    <a:pt x="8" y="148"/>
                    <a:pt x="12" y="152"/>
                    <a:pt x="16" y="152"/>
                  </a:cubicBezTo>
                  <a:cubicBezTo>
                    <a:pt x="168" y="152"/>
                    <a:pt x="168" y="152"/>
                    <a:pt x="168" y="152"/>
                  </a:cubicBezTo>
                  <a:cubicBezTo>
                    <a:pt x="173" y="152"/>
                    <a:pt x="177" y="148"/>
                    <a:pt x="177" y="143"/>
                  </a:cubicBezTo>
                  <a:cubicBezTo>
                    <a:pt x="177" y="76"/>
                    <a:pt x="177" y="76"/>
                    <a:pt x="177" y="76"/>
                  </a:cubicBezTo>
                  <a:cubicBezTo>
                    <a:pt x="181" y="76"/>
                    <a:pt x="185" y="72"/>
                    <a:pt x="185" y="67"/>
                  </a:cubicBezTo>
                  <a:cubicBezTo>
                    <a:pt x="185" y="25"/>
                    <a:pt x="185" y="25"/>
                    <a:pt x="185" y="25"/>
                  </a:cubicBezTo>
                  <a:cubicBezTo>
                    <a:pt x="185" y="21"/>
                    <a:pt x="181" y="17"/>
                    <a:pt x="177" y="17"/>
                  </a:cubicBezTo>
                  <a:close/>
                  <a:moveTo>
                    <a:pt x="75" y="8"/>
                  </a:moveTo>
                  <a:cubicBezTo>
                    <a:pt x="109" y="8"/>
                    <a:pt x="109" y="8"/>
                    <a:pt x="109" y="8"/>
                  </a:cubicBezTo>
                  <a:cubicBezTo>
                    <a:pt x="114" y="8"/>
                    <a:pt x="118" y="12"/>
                    <a:pt x="118" y="17"/>
                  </a:cubicBezTo>
                  <a:cubicBezTo>
                    <a:pt x="67" y="17"/>
                    <a:pt x="67" y="17"/>
                    <a:pt x="67" y="17"/>
                  </a:cubicBezTo>
                  <a:cubicBezTo>
                    <a:pt x="67" y="12"/>
                    <a:pt x="71" y="8"/>
                    <a:pt x="75" y="8"/>
                  </a:cubicBezTo>
                  <a:close/>
                  <a:moveTo>
                    <a:pt x="168" y="143"/>
                  </a:moveTo>
                  <a:cubicBezTo>
                    <a:pt x="16" y="143"/>
                    <a:pt x="16" y="143"/>
                    <a:pt x="16" y="143"/>
                  </a:cubicBezTo>
                  <a:cubicBezTo>
                    <a:pt x="16" y="76"/>
                    <a:pt x="16" y="76"/>
                    <a:pt x="16" y="76"/>
                  </a:cubicBezTo>
                  <a:cubicBezTo>
                    <a:pt x="33" y="76"/>
                    <a:pt x="33" y="76"/>
                    <a:pt x="33" y="76"/>
                  </a:cubicBezTo>
                  <a:cubicBezTo>
                    <a:pt x="33" y="84"/>
                    <a:pt x="33" y="84"/>
                    <a:pt x="33" y="84"/>
                  </a:cubicBezTo>
                  <a:cubicBezTo>
                    <a:pt x="33" y="89"/>
                    <a:pt x="37" y="93"/>
                    <a:pt x="42" y="93"/>
                  </a:cubicBezTo>
                  <a:cubicBezTo>
                    <a:pt x="59" y="93"/>
                    <a:pt x="59" y="93"/>
                    <a:pt x="59" y="93"/>
                  </a:cubicBezTo>
                  <a:cubicBezTo>
                    <a:pt x="63" y="93"/>
                    <a:pt x="67" y="89"/>
                    <a:pt x="67" y="84"/>
                  </a:cubicBezTo>
                  <a:cubicBezTo>
                    <a:pt x="67" y="76"/>
                    <a:pt x="67" y="76"/>
                    <a:pt x="67" y="76"/>
                  </a:cubicBezTo>
                  <a:cubicBezTo>
                    <a:pt x="118" y="76"/>
                    <a:pt x="118" y="76"/>
                    <a:pt x="118" y="76"/>
                  </a:cubicBezTo>
                  <a:cubicBezTo>
                    <a:pt x="118" y="84"/>
                    <a:pt x="118" y="84"/>
                    <a:pt x="118" y="84"/>
                  </a:cubicBezTo>
                  <a:cubicBezTo>
                    <a:pt x="118" y="89"/>
                    <a:pt x="121" y="93"/>
                    <a:pt x="126" y="93"/>
                  </a:cubicBezTo>
                  <a:cubicBezTo>
                    <a:pt x="143" y="93"/>
                    <a:pt x="143" y="93"/>
                    <a:pt x="143" y="93"/>
                  </a:cubicBezTo>
                  <a:cubicBezTo>
                    <a:pt x="148" y="93"/>
                    <a:pt x="151" y="89"/>
                    <a:pt x="151" y="84"/>
                  </a:cubicBezTo>
                  <a:cubicBezTo>
                    <a:pt x="151" y="76"/>
                    <a:pt x="151" y="76"/>
                    <a:pt x="151" y="76"/>
                  </a:cubicBezTo>
                  <a:cubicBezTo>
                    <a:pt x="168" y="76"/>
                    <a:pt x="168" y="76"/>
                    <a:pt x="168" y="76"/>
                  </a:cubicBezTo>
                  <a:lnTo>
                    <a:pt x="168" y="143"/>
                  </a:lnTo>
                  <a:close/>
                  <a:moveTo>
                    <a:pt x="42" y="84"/>
                  </a:moveTo>
                  <a:cubicBezTo>
                    <a:pt x="42" y="59"/>
                    <a:pt x="42" y="59"/>
                    <a:pt x="42" y="59"/>
                  </a:cubicBezTo>
                  <a:cubicBezTo>
                    <a:pt x="59" y="59"/>
                    <a:pt x="59" y="59"/>
                    <a:pt x="59" y="59"/>
                  </a:cubicBezTo>
                  <a:cubicBezTo>
                    <a:pt x="59" y="84"/>
                    <a:pt x="59" y="84"/>
                    <a:pt x="59" y="84"/>
                  </a:cubicBezTo>
                  <a:lnTo>
                    <a:pt x="42" y="84"/>
                  </a:lnTo>
                  <a:close/>
                  <a:moveTo>
                    <a:pt x="126" y="84"/>
                  </a:moveTo>
                  <a:cubicBezTo>
                    <a:pt x="126" y="59"/>
                    <a:pt x="126" y="59"/>
                    <a:pt x="126" y="59"/>
                  </a:cubicBezTo>
                  <a:cubicBezTo>
                    <a:pt x="143" y="59"/>
                    <a:pt x="143" y="59"/>
                    <a:pt x="143" y="59"/>
                  </a:cubicBezTo>
                  <a:cubicBezTo>
                    <a:pt x="143" y="84"/>
                    <a:pt x="143" y="84"/>
                    <a:pt x="143" y="84"/>
                  </a:cubicBezTo>
                  <a:lnTo>
                    <a:pt x="126" y="84"/>
                  </a:lnTo>
                  <a:close/>
                  <a:moveTo>
                    <a:pt x="177" y="67"/>
                  </a:moveTo>
                  <a:cubicBezTo>
                    <a:pt x="151" y="67"/>
                    <a:pt x="151" y="67"/>
                    <a:pt x="151" y="67"/>
                  </a:cubicBezTo>
                  <a:cubicBezTo>
                    <a:pt x="151" y="59"/>
                    <a:pt x="151" y="59"/>
                    <a:pt x="151" y="59"/>
                  </a:cubicBezTo>
                  <a:cubicBezTo>
                    <a:pt x="151" y="54"/>
                    <a:pt x="148" y="51"/>
                    <a:pt x="143" y="51"/>
                  </a:cubicBezTo>
                  <a:cubicBezTo>
                    <a:pt x="126" y="51"/>
                    <a:pt x="126" y="51"/>
                    <a:pt x="126" y="51"/>
                  </a:cubicBezTo>
                  <a:cubicBezTo>
                    <a:pt x="121" y="51"/>
                    <a:pt x="118" y="54"/>
                    <a:pt x="118" y="59"/>
                  </a:cubicBezTo>
                  <a:cubicBezTo>
                    <a:pt x="118" y="67"/>
                    <a:pt x="118" y="67"/>
                    <a:pt x="118" y="67"/>
                  </a:cubicBezTo>
                  <a:cubicBezTo>
                    <a:pt x="67" y="67"/>
                    <a:pt x="67" y="67"/>
                    <a:pt x="67" y="67"/>
                  </a:cubicBezTo>
                  <a:cubicBezTo>
                    <a:pt x="67" y="59"/>
                    <a:pt x="67" y="59"/>
                    <a:pt x="67" y="59"/>
                  </a:cubicBezTo>
                  <a:cubicBezTo>
                    <a:pt x="67" y="54"/>
                    <a:pt x="63" y="51"/>
                    <a:pt x="59" y="51"/>
                  </a:cubicBezTo>
                  <a:cubicBezTo>
                    <a:pt x="42" y="51"/>
                    <a:pt x="42" y="51"/>
                    <a:pt x="42" y="51"/>
                  </a:cubicBezTo>
                  <a:cubicBezTo>
                    <a:pt x="37" y="51"/>
                    <a:pt x="33" y="54"/>
                    <a:pt x="33" y="59"/>
                  </a:cubicBezTo>
                  <a:cubicBezTo>
                    <a:pt x="33" y="67"/>
                    <a:pt x="33" y="67"/>
                    <a:pt x="33" y="67"/>
                  </a:cubicBezTo>
                  <a:cubicBezTo>
                    <a:pt x="8" y="67"/>
                    <a:pt x="8" y="67"/>
                    <a:pt x="8" y="67"/>
                  </a:cubicBezTo>
                  <a:cubicBezTo>
                    <a:pt x="8" y="25"/>
                    <a:pt x="8" y="25"/>
                    <a:pt x="8" y="25"/>
                  </a:cubicBezTo>
                  <a:cubicBezTo>
                    <a:pt x="177" y="25"/>
                    <a:pt x="177" y="25"/>
                    <a:pt x="177" y="25"/>
                  </a:cubicBezTo>
                  <a:lnTo>
                    <a:pt x="177" y="67"/>
                  </a:lnTo>
                  <a:close/>
                </a:path>
              </a:pathLst>
            </a:custGeom>
            <a:solidFill>
              <a:schemeClr val="bg1"/>
            </a:solidFill>
            <a:ln>
              <a:noFill/>
            </a:ln>
          </p:spPr>
          <p:txBody>
            <a:bodyPr vert="horz" wrap="square" lIns="68580" tIns="34291" rIns="68580" bIns="34291" numCol="1" anchor="t" anchorCtr="0" compatLnSpc="1">
              <a:prstTxWarp prst="textNoShape">
                <a:avLst/>
              </a:prstTxWarp>
            </a:bodyPr>
            <a:lstStyle/>
            <a:p>
              <a:endParaRPr lang="en-US" sz="1351"/>
            </a:p>
          </p:txBody>
        </p:sp>
      </p:grpSp>
      <p:sp>
        <p:nvSpPr>
          <p:cNvPr id="21" name="Freeform 157">
            <a:extLst>
              <a:ext uri="{FF2B5EF4-FFF2-40B4-BE49-F238E27FC236}">
                <a16:creationId xmlns:a16="http://schemas.microsoft.com/office/drawing/2014/main" id="{3FF1DFEE-E8E2-4869-A11D-D4262CC4E8A8}"/>
              </a:ext>
            </a:extLst>
          </p:cNvPr>
          <p:cNvSpPr>
            <a:spLocks noEditPoints="1"/>
          </p:cNvSpPr>
          <p:nvPr/>
        </p:nvSpPr>
        <p:spPr bwMode="auto">
          <a:xfrm>
            <a:off x="979797" y="3026855"/>
            <a:ext cx="283829" cy="262835"/>
          </a:xfrm>
          <a:custGeom>
            <a:avLst/>
            <a:gdLst>
              <a:gd name="T0" fmla="*/ 145 w 186"/>
              <a:gd name="T1" fmla="*/ 37 h 172"/>
              <a:gd name="T2" fmla="*/ 106 w 186"/>
              <a:gd name="T3" fmla="*/ 8 h 172"/>
              <a:gd name="T4" fmla="*/ 94 w 186"/>
              <a:gd name="T5" fmla="*/ 20 h 172"/>
              <a:gd name="T6" fmla="*/ 93 w 186"/>
              <a:gd name="T7" fmla="*/ 20 h 172"/>
              <a:gd name="T8" fmla="*/ 92 w 186"/>
              <a:gd name="T9" fmla="*/ 20 h 172"/>
              <a:gd name="T10" fmla="*/ 79 w 186"/>
              <a:gd name="T11" fmla="*/ 8 h 172"/>
              <a:gd name="T12" fmla="*/ 41 w 186"/>
              <a:gd name="T13" fmla="*/ 37 h 172"/>
              <a:gd name="T14" fmla="*/ 0 w 186"/>
              <a:gd name="T15" fmla="*/ 45 h 172"/>
              <a:gd name="T16" fmla="*/ 8 w 186"/>
              <a:gd name="T17" fmla="*/ 71 h 172"/>
              <a:gd name="T18" fmla="*/ 17 w 186"/>
              <a:gd name="T19" fmla="*/ 172 h 172"/>
              <a:gd name="T20" fmla="*/ 177 w 186"/>
              <a:gd name="T21" fmla="*/ 164 h 172"/>
              <a:gd name="T22" fmla="*/ 186 w 186"/>
              <a:gd name="T23" fmla="*/ 62 h 172"/>
              <a:gd name="T24" fmla="*/ 177 w 186"/>
              <a:gd name="T25" fmla="*/ 37 h 172"/>
              <a:gd name="T26" fmla="*/ 75 w 186"/>
              <a:gd name="T27" fmla="*/ 15 h 172"/>
              <a:gd name="T28" fmla="*/ 84 w 186"/>
              <a:gd name="T29" fmla="*/ 37 h 172"/>
              <a:gd name="T30" fmla="*/ 48 w 186"/>
              <a:gd name="T31" fmla="*/ 19 h 172"/>
              <a:gd name="T32" fmla="*/ 8 w 186"/>
              <a:gd name="T33" fmla="*/ 45 h 172"/>
              <a:gd name="T34" fmla="*/ 69 w 186"/>
              <a:gd name="T35" fmla="*/ 62 h 172"/>
              <a:gd name="T36" fmla="*/ 89 w 186"/>
              <a:gd name="T37" fmla="*/ 164 h 172"/>
              <a:gd name="T38" fmla="*/ 17 w 186"/>
              <a:gd name="T39" fmla="*/ 121 h 172"/>
              <a:gd name="T40" fmla="*/ 89 w 186"/>
              <a:gd name="T41" fmla="*/ 164 h 172"/>
              <a:gd name="T42" fmla="*/ 17 w 186"/>
              <a:gd name="T43" fmla="*/ 113 h 172"/>
              <a:gd name="T44" fmla="*/ 62 w 186"/>
              <a:gd name="T45" fmla="*/ 71 h 172"/>
              <a:gd name="T46" fmla="*/ 52 w 186"/>
              <a:gd name="T47" fmla="*/ 86 h 172"/>
              <a:gd name="T48" fmla="*/ 58 w 186"/>
              <a:gd name="T49" fmla="*/ 87 h 172"/>
              <a:gd name="T50" fmla="*/ 89 w 186"/>
              <a:gd name="T51" fmla="*/ 71 h 172"/>
              <a:gd name="T52" fmla="*/ 89 w 186"/>
              <a:gd name="T53" fmla="*/ 62 h 172"/>
              <a:gd name="T54" fmla="*/ 89 w 186"/>
              <a:gd name="T55" fmla="*/ 47 h 172"/>
              <a:gd name="T56" fmla="*/ 111 w 186"/>
              <a:gd name="T57" fmla="*/ 15 h 172"/>
              <a:gd name="T58" fmla="*/ 135 w 186"/>
              <a:gd name="T59" fmla="*/ 37 h 172"/>
              <a:gd name="T60" fmla="*/ 99 w 186"/>
              <a:gd name="T61" fmla="*/ 31 h 172"/>
              <a:gd name="T62" fmla="*/ 97 w 186"/>
              <a:gd name="T63" fmla="*/ 47 h 172"/>
              <a:gd name="T64" fmla="*/ 97 w 186"/>
              <a:gd name="T65" fmla="*/ 62 h 172"/>
              <a:gd name="T66" fmla="*/ 169 w 186"/>
              <a:gd name="T67" fmla="*/ 164 h 172"/>
              <a:gd name="T68" fmla="*/ 97 w 186"/>
              <a:gd name="T69" fmla="*/ 121 h 172"/>
              <a:gd name="T70" fmla="*/ 169 w 186"/>
              <a:gd name="T71" fmla="*/ 164 h 172"/>
              <a:gd name="T72" fmla="*/ 97 w 186"/>
              <a:gd name="T73" fmla="*/ 113 h 172"/>
              <a:gd name="T74" fmla="*/ 113 w 186"/>
              <a:gd name="T75" fmla="*/ 71 h 172"/>
              <a:gd name="T76" fmla="*/ 132 w 186"/>
              <a:gd name="T77" fmla="*/ 88 h 172"/>
              <a:gd name="T78" fmla="*/ 133 w 186"/>
              <a:gd name="T79" fmla="*/ 81 h 172"/>
              <a:gd name="T80" fmla="*/ 169 w 186"/>
              <a:gd name="T81" fmla="*/ 71 h 172"/>
              <a:gd name="T82" fmla="*/ 177 w 186"/>
              <a:gd name="T83" fmla="*/ 62 h 172"/>
              <a:gd name="T84" fmla="*/ 106 w 186"/>
              <a:gd name="T85" fmla="*/ 45 h 172"/>
              <a:gd name="T86" fmla="*/ 177 w 186"/>
              <a:gd name="T87" fmla="*/ 6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86" h="172">
                <a:moveTo>
                  <a:pt x="177" y="37"/>
                </a:moveTo>
                <a:cubicBezTo>
                  <a:pt x="145" y="37"/>
                  <a:pt x="145" y="37"/>
                  <a:pt x="145" y="37"/>
                </a:cubicBezTo>
                <a:cubicBezTo>
                  <a:pt x="148" y="30"/>
                  <a:pt x="149" y="22"/>
                  <a:pt x="145" y="15"/>
                </a:cubicBezTo>
                <a:cubicBezTo>
                  <a:pt x="138" y="3"/>
                  <a:pt x="121" y="0"/>
                  <a:pt x="106" y="8"/>
                </a:cubicBezTo>
                <a:cubicBezTo>
                  <a:pt x="101" y="11"/>
                  <a:pt x="97" y="15"/>
                  <a:pt x="94" y="20"/>
                </a:cubicBezTo>
                <a:cubicBezTo>
                  <a:pt x="94" y="20"/>
                  <a:pt x="94" y="20"/>
                  <a:pt x="94" y="20"/>
                </a:cubicBezTo>
                <a:cubicBezTo>
                  <a:pt x="94" y="20"/>
                  <a:pt x="94" y="20"/>
                  <a:pt x="94" y="20"/>
                </a:cubicBezTo>
                <a:cubicBezTo>
                  <a:pt x="93" y="20"/>
                  <a:pt x="93" y="20"/>
                  <a:pt x="93" y="20"/>
                </a:cubicBezTo>
                <a:cubicBezTo>
                  <a:pt x="93" y="20"/>
                  <a:pt x="92" y="20"/>
                  <a:pt x="92" y="20"/>
                </a:cubicBezTo>
                <a:cubicBezTo>
                  <a:pt x="92" y="20"/>
                  <a:pt x="92" y="20"/>
                  <a:pt x="92" y="20"/>
                </a:cubicBezTo>
                <a:cubicBezTo>
                  <a:pt x="92" y="20"/>
                  <a:pt x="91" y="20"/>
                  <a:pt x="91" y="20"/>
                </a:cubicBezTo>
                <a:cubicBezTo>
                  <a:pt x="89" y="15"/>
                  <a:pt x="85" y="11"/>
                  <a:pt x="79" y="8"/>
                </a:cubicBezTo>
                <a:cubicBezTo>
                  <a:pt x="65" y="0"/>
                  <a:pt x="48" y="3"/>
                  <a:pt x="41" y="15"/>
                </a:cubicBezTo>
                <a:cubicBezTo>
                  <a:pt x="37" y="22"/>
                  <a:pt x="37" y="30"/>
                  <a:pt x="41" y="37"/>
                </a:cubicBezTo>
                <a:cubicBezTo>
                  <a:pt x="8" y="37"/>
                  <a:pt x="8" y="37"/>
                  <a:pt x="8" y="37"/>
                </a:cubicBezTo>
                <a:cubicBezTo>
                  <a:pt x="4" y="37"/>
                  <a:pt x="0" y="41"/>
                  <a:pt x="0" y="45"/>
                </a:cubicBezTo>
                <a:cubicBezTo>
                  <a:pt x="0" y="62"/>
                  <a:pt x="0" y="62"/>
                  <a:pt x="0" y="62"/>
                </a:cubicBezTo>
                <a:cubicBezTo>
                  <a:pt x="0" y="67"/>
                  <a:pt x="4" y="71"/>
                  <a:pt x="8" y="71"/>
                </a:cubicBezTo>
                <a:cubicBezTo>
                  <a:pt x="8" y="164"/>
                  <a:pt x="8" y="164"/>
                  <a:pt x="8" y="164"/>
                </a:cubicBezTo>
                <a:cubicBezTo>
                  <a:pt x="8" y="168"/>
                  <a:pt x="12" y="172"/>
                  <a:pt x="17" y="172"/>
                </a:cubicBezTo>
                <a:cubicBezTo>
                  <a:pt x="169" y="172"/>
                  <a:pt x="169" y="172"/>
                  <a:pt x="169" y="172"/>
                </a:cubicBezTo>
                <a:cubicBezTo>
                  <a:pt x="173" y="172"/>
                  <a:pt x="177" y="168"/>
                  <a:pt x="177" y="164"/>
                </a:cubicBezTo>
                <a:cubicBezTo>
                  <a:pt x="177" y="71"/>
                  <a:pt x="177" y="71"/>
                  <a:pt x="177" y="71"/>
                </a:cubicBezTo>
                <a:cubicBezTo>
                  <a:pt x="182" y="71"/>
                  <a:pt x="186" y="67"/>
                  <a:pt x="186" y="62"/>
                </a:cubicBezTo>
                <a:cubicBezTo>
                  <a:pt x="186" y="45"/>
                  <a:pt x="186" y="45"/>
                  <a:pt x="186" y="45"/>
                </a:cubicBezTo>
                <a:cubicBezTo>
                  <a:pt x="186" y="41"/>
                  <a:pt x="182" y="37"/>
                  <a:pt x="177" y="37"/>
                </a:cubicBezTo>
                <a:close/>
                <a:moveTo>
                  <a:pt x="48" y="19"/>
                </a:moveTo>
                <a:cubicBezTo>
                  <a:pt x="53" y="11"/>
                  <a:pt x="65" y="9"/>
                  <a:pt x="75" y="15"/>
                </a:cubicBezTo>
                <a:cubicBezTo>
                  <a:pt x="81" y="19"/>
                  <a:pt x="85" y="25"/>
                  <a:pt x="86" y="31"/>
                </a:cubicBezTo>
                <a:cubicBezTo>
                  <a:pt x="85" y="33"/>
                  <a:pt x="85" y="35"/>
                  <a:pt x="84" y="37"/>
                </a:cubicBezTo>
                <a:cubicBezTo>
                  <a:pt x="50" y="37"/>
                  <a:pt x="50" y="37"/>
                  <a:pt x="50" y="37"/>
                </a:cubicBezTo>
                <a:cubicBezTo>
                  <a:pt x="46" y="31"/>
                  <a:pt x="45" y="25"/>
                  <a:pt x="48" y="19"/>
                </a:cubicBezTo>
                <a:close/>
                <a:moveTo>
                  <a:pt x="8" y="62"/>
                </a:moveTo>
                <a:cubicBezTo>
                  <a:pt x="8" y="45"/>
                  <a:pt x="8" y="45"/>
                  <a:pt x="8" y="45"/>
                </a:cubicBezTo>
                <a:cubicBezTo>
                  <a:pt x="80" y="45"/>
                  <a:pt x="80" y="45"/>
                  <a:pt x="80" y="45"/>
                </a:cubicBezTo>
                <a:cubicBezTo>
                  <a:pt x="76" y="52"/>
                  <a:pt x="72" y="58"/>
                  <a:pt x="69" y="62"/>
                </a:cubicBezTo>
                <a:lnTo>
                  <a:pt x="8" y="62"/>
                </a:lnTo>
                <a:close/>
                <a:moveTo>
                  <a:pt x="89" y="164"/>
                </a:moveTo>
                <a:cubicBezTo>
                  <a:pt x="17" y="164"/>
                  <a:pt x="17" y="164"/>
                  <a:pt x="17" y="164"/>
                </a:cubicBezTo>
                <a:cubicBezTo>
                  <a:pt x="17" y="121"/>
                  <a:pt x="17" y="121"/>
                  <a:pt x="17" y="121"/>
                </a:cubicBezTo>
                <a:cubicBezTo>
                  <a:pt x="89" y="121"/>
                  <a:pt x="89" y="121"/>
                  <a:pt x="89" y="121"/>
                </a:cubicBezTo>
                <a:lnTo>
                  <a:pt x="89" y="164"/>
                </a:lnTo>
                <a:close/>
                <a:moveTo>
                  <a:pt x="89" y="113"/>
                </a:moveTo>
                <a:cubicBezTo>
                  <a:pt x="17" y="113"/>
                  <a:pt x="17" y="113"/>
                  <a:pt x="17" y="113"/>
                </a:cubicBezTo>
                <a:cubicBezTo>
                  <a:pt x="17" y="71"/>
                  <a:pt x="17" y="71"/>
                  <a:pt x="17" y="71"/>
                </a:cubicBezTo>
                <a:cubicBezTo>
                  <a:pt x="62" y="71"/>
                  <a:pt x="62" y="71"/>
                  <a:pt x="62" y="71"/>
                </a:cubicBezTo>
                <a:cubicBezTo>
                  <a:pt x="56" y="77"/>
                  <a:pt x="52" y="80"/>
                  <a:pt x="52" y="81"/>
                </a:cubicBezTo>
                <a:cubicBezTo>
                  <a:pt x="50" y="82"/>
                  <a:pt x="50" y="85"/>
                  <a:pt x="52" y="86"/>
                </a:cubicBezTo>
                <a:cubicBezTo>
                  <a:pt x="52" y="87"/>
                  <a:pt x="53" y="88"/>
                  <a:pt x="54" y="88"/>
                </a:cubicBezTo>
                <a:cubicBezTo>
                  <a:pt x="55" y="88"/>
                  <a:pt x="57" y="88"/>
                  <a:pt x="58" y="87"/>
                </a:cubicBezTo>
                <a:cubicBezTo>
                  <a:pt x="58" y="87"/>
                  <a:pt x="65" y="81"/>
                  <a:pt x="73" y="71"/>
                </a:cubicBezTo>
                <a:cubicBezTo>
                  <a:pt x="89" y="71"/>
                  <a:pt x="89" y="71"/>
                  <a:pt x="89" y="71"/>
                </a:cubicBezTo>
                <a:lnTo>
                  <a:pt x="89" y="113"/>
                </a:lnTo>
                <a:close/>
                <a:moveTo>
                  <a:pt x="89" y="62"/>
                </a:moveTo>
                <a:cubicBezTo>
                  <a:pt x="79" y="62"/>
                  <a:pt x="79" y="62"/>
                  <a:pt x="79" y="62"/>
                </a:cubicBezTo>
                <a:cubicBezTo>
                  <a:pt x="83" y="58"/>
                  <a:pt x="86" y="52"/>
                  <a:pt x="89" y="47"/>
                </a:cubicBezTo>
                <a:lnTo>
                  <a:pt x="89" y="62"/>
                </a:lnTo>
                <a:close/>
                <a:moveTo>
                  <a:pt x="111" y="15"/>
                </a:moveTo>
                <a:cubicBezTo>
                  <a:pt x="121" y="9"/>
                  <a:pt x="133" y="11"/>
                  <a:pt x="137" y="19"/>
                </a:cubicBezTo>
                <a:cubicBezTo>
                  <a:pt x="140" y="25"/>
                  <a:pt x="139" y="31"/>
                  <a:pt x="135" y="37"/>
                </a:cubicBezTo>
                <a:cubicBezTo>
                  <a:pt x="102" y="37"/>
                  <a:pt x="102" y="37"/>
                  <a:pt x="102" y="37"/>
                </a:cubicBezTo>
                <a:cubicBezTo>
                  <a:pt x="101" y="35"/>
                  <a:pt x="100" y="33"/>
                  <a:pt x="99" y="31"/>
                </a:cubicBezTo>
                <a:cubicBezTo>
                  <a:pt x="100" y="25"/>
                  <a:pt x="104" y="19"/>
                  <a:pt x="111" y="15"/>
                </a:cubicBezTo>
                <a:close/>
                <a:moveTo>
                  <a:pt x="97" y="47"/>
                </a:moveTo>
                <a:cubicBezTo>
                  <a:pt x="100" y="53"/>
                  <a:pt x="103" y="58"/>
                  <a:pt x="106" y="62"/>
                </a:cubicBezTo>
                <a:cubicBezTo>
                  <a:pt x="97" y="62"/>
                  <a:pt x="97" y="62"/>
                  <a:pt x="97" y="62"/>
                </a:cubicBezTo>
                <a:lnTo>
                  <a:pt x="97" y="47"/>
                </a:lnTo>
                <a:close/>
                <a:moveTo>
                  <a:pt x="169" y="164"/>
                </a:moveTo>
                <a:cubicBezTo>
                  <a:pt x="97" y="164"/>
                  <a:pt x="97" y="164"/>
                  <a:pt x="97" y="164"/>
                </a:cubicBezTo>
                <a:cubicBezTo>
                  <a:pt x="97" y="121"/>
                  <a:pt x="97" y="121"/>
                  <a:pt x="97" y="121"/>
                </a:cubicBezTo>
                <a:cubicBezTo>
                  <a:pt x="169" y="121"/>
                  <a:pt x="169" y="121"/>
                  <a:pt x="169" y="121"/>
                </a:cubicBezTo>
                <a:lnTo>
                  <a:pt x="169" y="164"/>
                </a:lnTo>
                <a:close/>
                <a:moveTo>
                  <a:pt x="169" y="113"/>
                </a:moveTo>
                <a:cubicBezTo>
                  <a:pt x="97" y="113"/>
                  <a:pt x="97" y="113"/>
                  <a:pt x="97" y="113"/>
                </a:cubicBezTo>
                <a:cubicBezTo>
                  <a:pt x="97" y="71"/>
                  <a:pt x="97" y="71"/>
                  <a:pt x="97" y="71"/>
                </a:cubicBezTo>
                <a:cubicBezTo>
                  <a:pt x="113" y="71"/>
                  <a:pt x="113" y="71"/>
                  <a:pt x="113" y="71"/>
                </a:cubicBezTo>
                <a:cubicBezTo>
                  <a:pt x="121" y="81"/>
                  <a:pt x="127" y="87"/>
                  <a:pt x="128" y="87"/>
                </a:cubicBezTo>
                <a:cubicBezTo>
                  <a:pt x="129" y="88"/>
                  <a:pt x="130" y="88"/>
                  <a:pt x="132" y="88"/>
                </a:cubicBezTo>
                <a:cubicBezTo>
                  <a:pt x="133" y="88"/>
                  <a:pt x="133" y="87"/>
                  <a:pt x="134" y="86"/>
                </a:cubicBezTo>
                <a:cubicBezTo>
                  <a:pt x="135" y="85"/>
                  <a:pt x="135" y="82"/>
                  <a:pt x="133" y="81"/>
                </a:cubicBezTo>
                <a:cubicBezTo>
                  <a:pt x="133" y="80"/>
                  <a:pt x="129" y="77"/>
                  <a:pt x="124" y="71"/>
                </a:cubicBezTo>
                <a:cubicBezTo>
                  <a:pt x="169" y="71"/>
                  <a:pt x="169" y="71"/>
                  <a:pt x="169" y="71"/>
                </a:cubicBezTo>
                <a:lnTo>
                  <a:pt x="169" y="113"/>
                </a:lnTo>
                <a:close/>
                <a:moveTo>
                  <a:pt x="177" y="62"/>
                </a:moveTo>
                <a:cubicBezTo>
                  <a:pt x="117" y="62"/>
                  <a:pt x="117" y="62"/>
                  <a:pt x="117" y="62"/>
                </a:cubicBezTo>
                <a:cubicBezTo>
                  <a:pt x="113" y="58"/>
                  <a:pt x="109" y="52"/>
                  <a:pt x="106" y="45"/>
                </a:cubicBezTo>
                <a:cubicBezTo>
                  <a:pt x="177" y="45"/>
                  <a:pt x="177" y="45"/>
                  <a:pt x="177" y="45"/>
                </a:cubicBezTo>
                <a:lnTo>
                  <a:pt x="177" y="62"/>
                </a:lnTo>
                <a:close/>
              </a:path>
            </a:pathLst>
          </a:custGeom>
          <a:solidFill>
            <a:schemeClr val="bg1"/>
          </a:solidFill>
          <a:ln>
            <a:noFill/>
          </a:ln>
        </p:spPr>
        <p:txBody>
          <a:bodyPr vert="horz" wrap="square" lIns="68580" tIns="34291" rIns="68580" bIns="34291" numCol="1" anchor="t" anchorCtr="0" compatLnSpc="1">
            <a:prstTxWarp prst="textNoShape">
              <a:avLst/>
            </a:prstTxWarp>
          </a:bodyPr>
          <a:lstStyle/>
          <a:p>
            <a:endParaRPr lang="en-US" sz="1351"/>
          </a:p>
        </p:txBody>
      </p:sp>
    </p:spTree>
    <p:extLst>
      <p:ext uri="{BB962C8B-B14F-4D97-AF65-F5344CB8AC3E}">
        <p14:creationId xmlns:p14="http://schemas.microsoft.com/office/powerpoint/2010/main" val="253857854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1600" dirty="0"/>
              <a:t>Our services</a:t>
            </a:r>
          </a:p>
        </p:txBody>
      </p:sp>
      <p:sp>
        <p:nvSpPr>
          <p:cNvPr id="4" name="Slide Number Placeholder 3"/>
          <p:cNvSpPr>
            <a:spLocks noGrp="1"/>
          </p:cNvSpPr>
          <p:nvPr>
            <p:ph type="sldNum" sz="quarter" idx="12"/>
          </p:nvPr>
        </p:nvSpPr>
        <p:spPr/>
        <p:txBody>
          <a:bodyPr/>
          <a:lstStyle/>
          <a:p>
            <a:fld id="{D60D1EDE-7116-2443-9BDD-368CE5B37660}" type="slidenum">
              <a:rPr lang="en-US" smtClean="0"/>
              <a:t>4</a:t>
            </a:fld>
            <a:endParaRPr lang="en-US" dirty="0"/>
          </a:p>
        </p:txBody>
      </p:sp>
      <p:sp>
        <p:nvSpPr>
          <p:cNvPr id="20" name="TextBox 19"/>
          <p:cNvSpPr txBox="1"/>
          <p:nvPr/>
        </p:nvSpPr>
        <p:spPr>
          <a:xfrm>
            <a:off x="279747" y="902553"/>
            <a:ext cx="6179255" cy="2677656"/>
          </a:xfrm>
          <a:prstGeom prst="rect">
            <a:avLst/>
          </a:prstGeom>
          <a:noFill/>
        </p:spPr>
        <p:txBody>
          <a:bodyPr wrap="square" rtlCol="0">
            <a:spAutoFit/>
          </a:bodyPr>
          <a:lstStyle/>
          <a:p>
            <a:r>
              <a:rPr lang="en-US" sz="1400" b="1" dirty="0"/>
              <a:t>Custom Software Development</a:t>
            </a:r>
          </a:p>
          <a:p>
            <a:pPr marL="742950" lvl="1" indent="-285750" algn="just">
              <a:buFont typeface="Arial" panose="020B0604020202020204" pitchFamily="34" charset="0"/>
              <a:buChar char="•"/>
            </a:pPr>
            <a:r>
              <a:rPr lang="en-US" sz="1400" dirty="0"/>
              <a:t>Whether you are a start-up or an established business, we are ready to assist you at every stage of the software development life cycle — from conceptualization and consulting to development and support.</a:t>
            </a:r>
          </a:p>
          <a:p>
            <a:endParaRPr lang="en-US" sz="1400" dirty="0"/>
          </a:p>
          <a:p>
            <a:r>
              <a:rPr lang="en-US" sz="1400" b="1" dirty="0"/>
              <a:t>Web Application Development</a:t>
            </a:r>
            <a:endParaRPr lang="en-US" sz="1400" dirty="0"/>
          </a:p>
          <a:p>
            <a:pPr marL="742950" lvl="1" indent="-285750" algn="just">
              <a:buFont typeface="Arial" panose="020B0604020202020204" pitchFamily="34" charset="0"/>
              <a:buChar char="•"/>
            </a:pPr>
            <a:r>
              <a:rPr lang="en-US" sz="1400" dirty="0"/>
              <a:t>Our software engineers have a wealth of experience in building web applications. We are also experts in many verticals and business domains, including e-Commerce, e-Learning, AdTech, Finance, Entertainment, Benefit Administration and more.</a:t>
            </a:r>
          </a:p>
          <a:p>
            <a:endParaRPr lang="en-US" sz="1400" dirty="0"/>
          </a:p>
          <a:p>
            <a:pPr marL="285750" indent="-285750">
              <a:buFont typeface="Arial" panose="020B0604020202020204" pitchFamily="34" charset="0"/>
              <a:buChar char="•"/>
            </a:pPr>
            <a:endParaRPr lang="en-US" sz="1400" dirty="0">
              <a:latin typeface="Calibri Light" panose="020F0302020204030204" pitchFamily="34" charset="0"/>
            </a:endParaRPr>
          </a:p>
        </p:txBody>
      </p:sp>
    </p:spTree>
    <p:extLst>
      <p:ext uri="{BB962C8B-B14F-4D97-AF65-F5344CB8AC3E}">
        <p14:creationId xmlns:p14="http://schemas.microsoft.com/office/powerpoint/2010/main" val="428206820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1600" dirty="0"/>
              <a:t>Our services 						</a:t>
            </a:r>
          </a:p>
        </p:txBody>
      </p:sp>
      <p:sp>
        <p:nvSpPr>
          <p:cNvPr id="4" name="Slide Number Placeholder 3"/>
          <p:cNvSpPr>
            <a:spLocks noGrp="1"/>
          </p:cNvSpPr>
          <p:nvPr>
            <p:ph type="sldNum" sz="quarter" idx="12"/>
          </p:nvPr>
        </p:nvSpPr>
        <p:spPr/>
        <p:txBody>
          <a:bodyPr/>
          <a:lstStyle/>
          <a:p>
            <a:fld id="{D60D1EDE-7116-2443-9BDD-368CE5B37660}" type="slidenum">
              <a:rPr lang="en-US" smtClean="0"/>
              <a:t>5</a:t>
            </a:fld>
            <a:endParaRPr lang="en-US" dirty="0"/>
          </a:p>
        </p:txBody>
      </p:sp>
      <p:sp>
        <p:nvSpPr>
          <p:cNvPr id="20" name="TextBox 19"/>
          <p:cNvSpPr txBox="1"/>
          <p:nvPr/>
        </p:nvSpPr>
        <p:spPr>
          <a:xfrm>
            <a:off x="279747" y="852063"/>
            <a:ext cx="6179255" cy="3539430"/>
          </a:xfrm>
          <a:prstGeom prst="rect">
            <a:avLst/>
          </a:prstGeom>
          <a:noFill/>
        </p:spPr>
        <p:txBody>
          <a:bodyPr wrap="square" rtlCol="0">
            <a:spAutoFit/>
          </a:bodyPr>
          <a:lstStyle/>
          <a:p>
            <a:r>
              <a:rPr lang="en-US" sz="1400" b="1" dirty="0"/>
              <a:t>Mobile Application Development</a:t>
            </a:r>
          </a:p>
          <a:p>
            <a:pPr marL="742950" lvl="1" indent="-285750" algn="just">
              <a:buFont typeface="Arial" panose="020B0604020202020204" pitchFamily="34" charset="0"/>
              <a:buChar char="•"/>
            </a:pPr>
            <a:r>
              <a:rPr lang="en-US" sz="1400" dirty="0"/>
              <a:t>Develop powerful, highly usable mobile apps that solve business problems, attract users, and reinforce your brand. We build native, hybrid, and cross-platform apps that run on all major operating systems such as iOS and Android.</a:t>
            </a:r>
          </a:p>
          <a:p>
            <a:endParaRPr lang="en-US" sz="1400" dirty="0"/>
          </a:p>
          <a:p>
            <a:r>
              <a:rPr lang="en-US" sz="1400" b="1" dirty="0"/>
              <a:t>Application Maintenance and Enhancements</a:t>
            </a:r>
          </a:p>
          <a:p>
            <a:pPr marL="742950" lvl="1" indent="-285750" algn="just">
              <a:buFont typeface="Arial" panose="020B0604020202020204" pitchFamily="34" charset="0"/>
              <a:buChar char="•"/>
            </a:pPr>
            <a:r>
              <a:rPr lang="en-US" sz="1400" dirty="0"/>
              <a:t>Modern business enterprises and corporate clients have many applications and software products in use at all times. It is usually necessary to make small updates and enhancements to the features. It becomes essential for the internal IT department to respond with a wide range of technical skills and a spectrum of service issues. We take application enhancement and maintenance services seriously to build enduring relationships with clients.</a:t>
            </a:r>
          </a:p>
          <a:p>
            <a:endParaRPr lang="en-US" sz="1400" dirty="0"/>
          </a:p>
          <a:p>
            <a:pPr marL="285750" indent="-285750">
              <a:buFont typeface="Arial" panose="020B0604020202020204" pitchFamily="34" charset="0"/>
              <a:buChar char="•"/>
            </a:pPr>
            <a:endParaRPr lang="en-US" sz="1400" dirty="0">
              <a:latin typeface="Calibri Light" panose="020F0302020204030204" pitchFamily="34" charset="0"/>
            </a:endParaRPr>
          </a:p>
        </p:txBody>
      </p:sp>
    </p:spTree>
    <p:extLst>
      <p:ext uri="{BB962C8B-B14F-4D97-AF65-F5344CB8AC3E}">
        <p14:creationId xmlns:p14="http://schemas.microsoft.com/office/powerpoint/2010/main" val="290606852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1600" dirty="0"/>
              <a:t>Our services 						</a:t>
            </a:r>
          </a:p>
        </p:txBody>
      </p:sp>
      <p:sp>
        <p:nvSpPr>
          <p:cNvPr id="4" name="Slide Number Placeholder 3"/>
          <p:cNvSpPr>
            <a:spLocks noGrp="1"/>
          </p:cNvSpPr>
          <p:nvPr>
            <p:ph type="sldNum" sz="quarter" idx="12"/>
          </p:nvPr>
        </p:nvSpPr>
        <p:spPr/>
        <p:txBody>
          <a:bodyPr/>
          <a:lstStyle/>
          <a:p>
            <a:fld id="{D60D1EDE-7116-2443-9BDD-368CE5B37660}" type="slidenum">
              <a:rPr lang="en-US" smtClean="0"/>
              <a:t>6</a:t>
            </a:fld>
            <a:endParaRPr lang="en-US" dirty="0"/>
          </a:p>
        </p:txBody>
      </p:sp>
      <p:sp>
        <p:nvSpPr>
          <p:cNvPr id="20" name="TextBox 19"/>
          <p:cNvSpPr txBox="1"/>
          <p:nvPr/>
        </p:nvSpPr>
        <p:spPr>
          <a:xfrm>
            <a:off x="279747" y="852063"/>
            <a:ext cx="6179255" cy="2677656"/>
          </a:xfrm>
          <a:prstGeom prst="rect">
            <a:avLst/>
          </a:prstGeom>
          <a:noFill/>
        </p:spPr>
        <p:txBody>
          <a:bodyPr wrap="square" rtlCol="0">
            <a:spAutoFit/>
          </a:bodyPr>
          <a:lstStyle/>
          <a:p>
            <a:r>
              <a:rPr lang="en-US" sz="1400" b="1" dirty="0"/>
              <a:t>Big Data &amp; Analytics</a:t>
            </a:r>
          </a:p>
          <a:p>
            <a:pPr marL="742950" lvl="1" indent="-285750" algn="just">
              <a:buFont typeface="Arial" panose="020B0604020202020204" pitchFamily="34" charset="0"/>
              <a:buChar char="•"/>
            </a:pPr>
            <a:r>
              <a:rPr lang="en-US" sz="1400" dirty="0"/>
              <a:t>For enterprises and ISVs, big data analytics offers the opportunity to gather and analyze large amounts of data in order to uncover insights that help the business stay agile and competitive. With machine learning, organizations can realize additional value through continuous learning as well as automation and business optimization. We can help, with expertise in the leading edge Big Data &amp; Analytics technologies and platforms. We can both nimbly execute prototypes and scale the solutions that work – to get you to value faster.</a:t>
            </a:r>
          </a:p>
          <a:p>
            <a:endParaRPr lang="en-US" sz="1400" dirty="0"/>
          </a:p>
          <a:p>
            <a:endParaRPr lang="en-US" sz="1400" dirty="0"/>
          </a:p>
          <a:p>
            <a:pPr marL="285750" indent="-285750">
              <a:buFont typeface="Arial" panose="020B0604020202020204" pitchFamily="34" charset="0"/>
              <a:buChar char="•"/>
            </a:pPr>
            <a:endParaRPr lang="en-US" sz="1400" dirty="0">
              <a:latin typeface="Calibri Light" panose="020F0302020204030204" pitchFamily="34" charset="0"/>
            </a:endParaRPr>
          </a:p>
        </p:txBody>
      </p:sp>
    </p:spTree>
    <p:extLst>
      <p:ext uri="{BB962C8B-B14F-4D97-AF65-F5344CB8AC3E}">
        <p14:creationId xmlns:p14="http://schemas.microsoft.com/office/powerpoint/2010/main" val="932967605"/>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1796A-6BD3-4AFA-A8DF-C64306510FA5}"/>
              </a:ext>
            </a:extLst>
          </p:cNvPr>
          <p:cNvSpPr>
            <a:spLocks noGrp="1"/>
          </p:cNvSpPr>
          <p:nvPr>
            <p:ph type="title"/>
          </p:nvPr>
        </p:nvSpPr>
        <p:spPr/>
        <p:txBody>
          <a:bodyPr>
            <a:normAutofit/>
          </a:bodyPr>
          <a:lstStyle/>
          <a:p>
            <a:r>
              <a:rPr lang="en-US" sz="1600" dirty="0"/>
              <a:t>Our Development Process</a:t>
            </a:r>
          </a:p>
        </p:txBody>
      </p:sp>
      <p:sp>
        <p:nvSpPr>
          <p:cNvPr id="3" name="Slide Number Placeholder 2">
            <a:extLst>
              <a:ext uri="{FF2B5EF4-FFF2-40B4-BE49-F238E27FC236}">
                <a16:creationId xmlns:a16="http://schemas.microsoft.com/office/drawing/2014/main" id="{281BEE17-368D-4BFC-A8EF-DBAA0D2902F6}"/>
              </a:ext>
            </a:extLst>
          </p:cNvPr>
          <p:cNvSpPr>
            <a:spLocks noGrp="1"/>
          </p:cNvSpPr>
          <p:nvPr>
            <p:ph type="sldNum" sz="quarter" idx="12"/>
          </p:nvPr>
        </p:nvSpPr>
        <p:spPr/>
        <p:txBody>
          <a:bodyPr/>
          <a:lstStyle/>
          <a:p>
            <a:fld id="{D60D1EDE-7116-2443-9BDD-368CE5B37660}" type="slidenum">
              <a:rPr lang="en-US" smtClean="0"/>
              <a:t>7</a:t>
            </a:fld>
            <a:endParaRPr lang="en-US" dirty="0"/>
          </a:p>
        </p:txBody>
      </p:sp>
      <p:pic>
        <p:nvPicPr>
          <p:cNvPr id="39" name="Picture 38" descr="A screenshot of a cell phone&#10;&#10;Description automatically generated">
            <a:extLst>
              <a:ext uri="{FF2B5EF4-FFF2-40B4-BE49-F238E27FC236}">
                <a16:creationId xmlns:a16="http://schemas.microsoft.com/office/drawing/2014/main" id="{50FC9521-4913-4486-8CD9-FDE5A4C04F71}"/>
              </a:ext>
            </a:extLst>
          </p:cNvPr>
          <p:cNvPicPr>
            <a:picLocks noChangeAspect="1"/>
          </p:cNvPicPr>
          <p:nvPr/>
        </p:nvPicPr>
        <p:blipFill>
          <a:blip r:embed="rId2">
            <a:extLst>
              <a:ext uri="{BEBA8EAE-BF5A-486C-A8C5-ECC9F3942E4B}">
                <a14:imgProps xmlns:a14="http://schemas.microsoft.com/office/drawing/2010/main">
                  <a14:imgLayer r:embed="rId3">
                    <a14:imgEffect>
                      <a14:saturation sat="33000"/>
                    </a14:imgEffect>
                  </a14:imgLayer>
                </a14:imgProps>
              </a:ext>
            </a:extLst>
          </a:blip>
          <a:stretch>
            <a:fillRect/>
          </a:stretch>
        </p:blipFill>
        <p:spPr>
          <a:xfrm>
            <a:off x="429658" y="678788"/>
            <a:ext cx="6187119" cy="3969514"/>
          </a:xfrm>
          <a:prstGeom prst="rect">
            <a:avLst/>
          </a:prstGeom>
        </p:spPr>
      </p:pic>
    </p:spTree>
    <p:extLst>
      <p:ext uri="{BB962C8B-B14F-4D97-AF65-F5344CB8AC3E}">
        <p14:creationId xmlns:p14="http://schemas.microsoft.com/office/powerpoint/2010/main" val="285540686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1600" dirty="0"/>
              <a:t>Why </a:t>
            </a:r>
            <a:r>
              <a:rPr lang="en-US" sz="1600" dirty="0" err="1"/>
              <a:t>Anzil</a:t>
            </a:r>
            <a:r>
              <a:rPr lang="en-US" sz="1600" dirty="0"/>
              <a:t> Soft</a:t>
            </a:r>
          </a:p>
        </p:txBody>
      </p:sp>
      <p:sp>
        <p:nvSpPr>
          <p:cNvPr id="4" name="Slide Number Placeholder 3"/>
          <p:cNvSpPr>
            <a:spLocks noGrp="1"/>
          </p:cNvSpPr>
          <p:nvPr>
            <p:ph type="sldNum" sz="quarter" idx="12"/>
          </p:nvPr>
        </p:nvSpPr>
        <p:spPr/>
        <p:txBody>
          <a:bodyPr/>
          <a:lstStyle/>
          <a:p>
            <a:fld id="{D60D1EDE-7116-2443-9BDD-368CE5B37660}" type="slidenum">
              <a:rPr lang="en-US" smtClean="0"/>
              <a:t>8</a:t>
            </a:fld>
            <a:endParaRPr lang="en-US" dirty="0"/>
          </a:p>
        </p:txBody>
      </p:sp>
      <p:sp>
        <p:nvSpPr>
          <p:cNvPr id="20" name="TextBox 19"/>
          <p:cNvSpPr txBox="1"/>
          <p:nvPr/>
        </p:nvSpPr>
        <p:spPr>
          <a:xfrm>
            <a:off x="279747" y="852063"/>
            <a:ext cx="6179255" cy="3539430"/>
          </a:xfrm>
          <a:prstGeom prst="rect">
            <a:avLst/>
          </a:prstGeom>
          <a:noFill/>
        </p:spPr>
        <p:txBody>
          <a:bodyPr wrap="square" rtlCol="0">
            <a:spAutoFit/>
          </a:bodyPr>
          <a:lstStyle/>
          <a:p>
            <a:r>
              <a:rPr lang="en-US" sz="1400" b="1" dirty="0"/>
              <a:t>More Business Value</a:t>
            </a:r>
          </a:p>
          <a:p>
            <a:pPr marL="742950" lvl="1" indent="-285750" algn="just">
              <a:buFont typeface="Arial" panose="020B0604020202020204" pitchFamily="34" charset="0"/>
              <a:buChar char="•"/>
            </a:pPr>
            <a:r>
              <a:rPr lang="en-US" sz="1400" dirty="0"/>
              <a:t>Once you have crossed our doorstep, our R&amp;D and BA experts are ready to go the extra mile to fully grasp your idea and make sure we know what users really want. We work hand-in-hand with your stakeholders to develop an app that evolves along with your business and users, whatever challenge comes our way.</a:t>
            </a:r>
          </a:p>
          <a:p>
            <a:pPr marL="285750" indent="-285750">
              <a:buFont typeface="Arial" panose="020B0604020202020204" pitchFamily="34" charset="0"/>
              <a:buChar char="•"/>
            </a:pPr>
            <a:endParaRPr lang="en-US" sz="1400" dirty="0"/>
          </a:p>
          <a:p>
            <a:r>
              <a:rPr lang="en-US" sz="1400" b="1" dirty="0"/>
              <a:t>Rapid Results</a:t>
            </a:r>
          </a:p>
          <a:p>
            <a:pPr marL="742950" lvl="1" indent="-285750" algn="just">
              <a:buFont typeface="Arial" panose="020B0604020202020204" pitchFamily="34" charset="0"/>
              <a:buChar char="•"/>
            </a:pPr>
            <a:r>
              <a:rPr lang="en-US" sz="1400" dirty="0"/>
              <a:t>To help you outrun the competition, we aim to shrink the gap between your idea and a winning solution. Our mobile team has a knack for rapid prototyping and agile development, which enables you to actively engage in the project and make smarter product decisions from day one.</a:t>
            </a:r>
          </a:p>
          <a:p>
            <a:pPr marL="742950" lvl="1" indent="-285750" algn="just">
              <a:buFont typeface="Arial" panose="020B0604020202020204" pitchFamily="34" charset="0"/>
              <a:buChar char="•"/>
            </a:pPr>
            <a:endParaRPr lang="en-US" sz="1400" dirty="0"/>
          </a:p>
          <a:p>
            <a:pPr marL="742950" lvl="1" indent="-285750" algn="just">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latin typeface="Calibri Light" panose="020F0302020204030204" pitchFamily="34" charset="0"/>
            </a:endParaRPr>
          </a:p>
        </p:txBody>
      </p:sp>
    </p:spTree>
    <p:extLst>
      <p:ext uri="{BB962C8B-B14F-4D97-AF65-F5344CB8AC3E}">
        <p14:creationId xmlns:p14="http://schemas.microsoft.com/office/powerpoint/2010/main" val="359904521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B4614-8CF0-4AA2-B278-9154DD067FC5}"/>
              </a:ext>
            </a:extLst>
          </p:cNvPr>
          <p:cNvSpPr>
            <a:spLocks noGrp="1"/>
          </p:cNvSpPr>
          <p:nvPr>
            <p:ph type="title"/>
          </p:nvPr>
        </p:nvSpPr>
        <p:spPr/>
        <p:txBody>
          <a:bodyPr>
            <a:normAutofit/>
          </a:bodyPr>
          <a:lstStyle/>
          <a:p>
            <a:r>
              <a:rPr lang="en-US" sz="1600" dirty="0"/>
              <a:t>Why </a:t>
            </a:r>
            <a:r>
              <a:rPr lang="en-US" sz="1600" dirty="0" err="1"/>
              <a:t>Anzil</a:t>
            </a:r>
            <a:r>
              <a:rPr lang="en-US" sz="1600" dirty="0"/>
              <a:t> Soft</a:t>
            </a:r>
          </a:p>
        </p:txBody>
      </p:sp>
      <p:sp>
        <p:nvSpPr>
          <p:cNvPr id="3" name="Slide Number Placeholder 2">
            <a:extLst>
              <a:ext uri="{FF2B5EF4-FFF2-40B4-BE49-F238E27FC236}">
                <a16:creationId xmlns:a16="http://schemas.microsoft.com/office/drawing/2014/main" id="{54B171AD-B8AB-42E4-A547-4E5C62284A54}"/>
              </a:ext>
            </a:extLst>
          </p:cNvPr>
          <p:cNvSpPr>
            <a:spLocks noGrp="1"/>
          </p:cNvSpPr>
          <p:nvPr>
            <p:ph type="sldNum" sz="quarter" idx="12"/>
          </p:nvPr>
        </p:nvSpPr>
        <p:spPr/>
        <p:txBody>
          <a:bodyPr/>
          <a:lstStyle/>
          <a:p>
            <a:fld id="{D60D1EDE-7116-2443-9BDD-368CE5B37660}" type="slidenum">
              <a:rPr lang="en-US" smtClean="0"/>
              <a:t>9</a:t>
            </a:fld>
            <a:endParaRPr lang="en-US" dirty="0"/>
          </a:p>
        </p:txBody>
      </p:sp>
      <p:sp>
        <p:nvSpPr>
          <p:cNvPr id="4" name="TextBox 3">
            <a:extLst>
              <a:ext uri="{FF2B5EF4-FFF2-40B4-BE49-F238E27FC236}">
                <a16:creationId xmlns:a16="http://schemas.microsoft.com/office/drawing/2014/main" id="{CC0CEE63-A976-40D0-AD86-5C070D98E6CA}"/>
              </a:ext>
            </a:extLst>
          </p:cNvPr>
          <p:cNvSpPr txBox="1"/>
          <p:nvPr/>
        </p:nvSpPr>
        <p:spPr>
          <a:xfrm>
            <a:off x="240478" y="839459"/>
            <a:ext cx="6179255" cy="3323987"/>
          </a:xfrm>
          <a:prstGeom prst="rect">
            <a:avLst/>
          </a:prstGeom>
          <a:noFill/>
        </p:spPr>
        <p:txBody>
          <a:bodyPr wrap="square" rtlCol="0">
            <a:spAutoFit/>
          </a:bodyPr>
          <a:lstStyle/>
          <a:p>
            <a:r>
              <a:rPr lang="en-US" sz="1400" b="1" dirty="0"/>
              <a:t>Transparency</a:t>
            </a:r>
          </a:p>
          <a:p>
            <a:pPr marL="742950" lvl="1" indent="-285750" algn="just">
              <a:buFont typeface="Arial" panose="020B0604020202020204" pitchFamily="34" charset="0"/>
              <a:buChar char="•"/>
            </a:pPr>
            <a:r>
              <a:rPr lang="en-US" sz="1400" dirty="0"/>
              <a:t>Not only do you stay in control and fully updated on the project status, but your feedback is critical to the continuous improvement of your mobile solution. Our team uses daily reports, video calls, email updates and onsite visits to address all your ideas and concerns.</a:t>
            </a:r>
          </a:p>
          <a:p>
            <a:pPr marL="742950" lvl="1" indent="-285750" algn="just">
              <a:buFont typeface="Arial" panose="020B0604020202020204" pitchFamily="34" charset="0"/>
              <a:buChar char="•"/>
            </a:pPr>
            <a:endParaRPr lang="en-US" sz="1400" dirty="0"/>
          </a:p>
          <a:p>
            <a:r>
              <a:rPr lang="en-US" sz="1400" b="1" dirty="0"/>
              <a:t>Great UX and UI Expertise</a:t>
            </a:r>
          </a:p>
          <a:p>
            <a:pPr marL="742950" lvl="1" indent="-285750" algn="just">
              <a:buFont typeface="Arial" panose="020B0604020202020204" pitchFamily="34" charset="0"/>
              <a:buChar char="•"/>
            </a:pPr>
            <a:r>
              <a:rPr lang="en-US" sz="1400" dirty="0"/>
              <a:t>We want your app to stand out at first glance, reflect your brand identity, and provide experiences that get users hooked. We follow the do’s and don’ts from Apple and Google to build designs that are easy to adopt and a pleasure to use.</a:t>
            </a:r>
          </a:p>
          <a:p>
            <a:pPr marL="742950" lvl="1" indent="-285750" algn="just">
              <a:buFont typeface="Arial" panose="020B0604020202020204" pitchFamily="34" charset="0"/>
              <a:buChar char="•"/>
            </a:pPr>
            <a:endParaRPr lang="en-US" sz="1400" dirty="0"/>
          </a:p>
          <a:p>
            <a:pPr marL="742950" lvl="1" indent="-285750" algn="just">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latin typeface="Calibri Light" panose="020F0302020204030204" pitchFamily="34" charset="0"/>
            </a:endParaRPr>
          </a:p>
        </p:txBody>
      </p:sp>
    </p:spTree>
    <p:extLst>
      <p:ext uri="{BB962C8B-B14F-4D97-AF65-F5344CB8AC3E}">
        <p14:creationId xmlns:p14="http://schemas.microsoft.com/office/powerpoint/2010/main" val="3162448754"/>
      </p:ext>
    </p:extLst>
  </p:cSld>
  <p:clrMapOvr>
    <a:masterClrMapping/>
  </p:clrMapOvr>
  <p:transition spd="slow">
    <p:push dir="u"/>
  </p:transition>
</p:sld>
</file>

<file path=ppt/theme/theme1.xml><?xml version="1.0" encoding="utf-8"?>
<a:theme xmlns:a="http://schemas.openxmlformats.org/drawingml/2006/main" name="Office Theme">
  <a:themeElements>
    <a:clrScheme name="Custom TEST">
      <a:dk1>
        <a:srgbClr val="000000"/>
      </a:dk1>
      <a:lt1>
        <a:srgbClr val="FFFFFF"/>
      </a:lt1>
      <a:dk2>
        <a:srgbClr val="311B92"/>
      </a:dk2>
      <a:lt2>
        <a:srgbClr val="EDE7F6"/>
      </a:lt2>
      <a:accent1>
        <a:srgbClr val="4527A0"/>
      </a:accent1>
      <a:accent2>
        <a:srgbClr val="512DA8"/>
      </a:accent2>
      <a:accent3>
        <a:srgbClr val="5E35B1"/>
      </a:accent3>
      <a:accent4>
        <a:srgbClr val="673AB7"/>
      </a:accent4>
      <a:accent5>
        <a:srgbClr val="7E57C2"/>
      </a:accent5>
      <a:accent6>
        <a:srgbClr val="9575CD"/>
      </a:accent6>
      <a:hlink>
        <a:srgbClr val="5E35B1"/>
      </a:hlink>
      <a:folHlink>
        <a:srgbClr val="4527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1448</Words>
  <Application>Microsoft Office PowerPoint</Application>
  <PresentationFormat>Custom</PresentationFormat>
  <Paragraphs>154</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Raleway</vt:lpstr>
      <vt:lpstr>Wingdings</vt:lpstr>
      <vt:lpstr>Office Theme</vt:lpstr>
      <vt:lpstr>PowerPoint Presentation</vt:lpstr>
      <vt:lpstr>Who we are</vt:lpstr>
      <vt:lpstr>How We Differentiate</vt:lpstr>
      <vt:lpstr>Our services</vt:lpstr>
      <vt:lpstr>Our services       </vt:lpstr>
      <vt:lpstr>Our services       </vt:lpstr>
      <vt:lpstr>Our Development Process</vt:lpstr>
      <vt:lpstr>Why Anzil Soft</vt:lpstr>
      <vt:lpstr>Why Anzil Soft</vt:lpstr>
      <vt:lpstr>Technology Caliber</vt:lpstr>
      <vt:lpstr>PowerPoint Presentation</vt:lpstr>
      <vt:lpstr>PowerPoint Presentation</vt:lpstr>
      <vt:lpstr>PowerPoint Presentation</vt:lpstr>
      <vt:lpstr>THANK YOU AND QUESTIONS</vt:lpstr>
    </vt:vector>
  </TitlesOfParts>
  <Company>Ergun Kayis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Mirije Shefiti</dc:creator>
  <cp:lastModifiedBy>parag pratapwar</cp:lastModifiedBy>
  <cp:revision>1318</cp:revision>
  <cp:lastPrinted>2015-03-02T20:38:25Z</cp:lastPrinted>
  <dcterms:created xsi:type="dcterms:W3CDTF">2014-07-08T04:55:45Z</dcterms:created>
  <dcterms:modified xsi:type="dcterms:W3CDTF">2020-05-18T05:25:42Z</dcterms:modified>
</cp:coreProperties>
</file>